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5" r:id="rId2"/>
    <p:sldMasterId id="2147483666" r:id="rId3"/>
  </p:sldMasterIdLst>
  <p:notesMasterIdLst>
    <p:notesMasterId r:id="rId23"/>
  </p:notesMasterIdLst>
  <p:sldIdLst>
    <p:sldId id="385" r:id="rId4"/>
    <p:sldId id="365" r:id="rId5"/>
    <p:sldId id="410" r:id="rId6"/>
    <p:sldId id="412" r:id="rId7"/>
    <p:sldId id="411" r:id="rId8"/>
    <p:sldId id="413" r:id="rId9"/>
    <p:sldId id="418" r:id="rId10"/>
    <p:sldId id="422" r:id="rId11"/>
    <p:sldId id="419" r:id="rId12"/>
    <p:sldId id="421" r:id="rId13"/>
    <p:sldId id="423" r:id="rId14"/>
    <p:sldId id="409" r:id="rId15"/>
    <p:sldId id="424" r:id="rId16"/>
    <p:sldId id="425" r:id="rId17"/>
    <p:sldId id="414" r:id="rId18"/>
    <p:sldId id="415" r:id="rId19"/>
    <p:sldId id="416" r:id="rId20"/>
    <p:sldId id="417" r:id="rId21"/>
    <p:sldId id="40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3366FF"/>
    <a:srgbClr val="FF66FF"/>
    <a:srgbClr val="FF66CC"/>
    <a:srgbClr val="009900"/>
    <a:srgbClr val="CCCCFF"/>
    <a:srgbClr val="0000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3" autoAdjust="0"/>
    <p:restoredTop sz="94646" autoAdjust="0"/>
  </p:normalViewPr>
  <p:slideViewPr>
    <p:cSldViewPr>
      <p:cViewPr varScale="1">
        <p:scale>
          <a:sx n="70" d="100"/>
          <a:sy n="70" d="100"/>
        </p:scale>
        <p:origin x="3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8A89E7D3-DCBB-4E62-955E-86BDFEFE4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88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5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6000000">
              <a:off x="348" y="1644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608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AF6FA-7C9E-42FF-8B78-53E9CAD8B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97394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F5728-279C-4D3F-ABD6-15FAF1C56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03863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9313" y="247650"/>
            <a:ext cx="1943100" cy="5543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247650"/>
            <a:ext cx="5676900" cy="5543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F7EAE-29E7-413F-A238-80AD3A0D3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80909"/>
      </p:ext>
    </p:extLst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E4EAD-75C7-4040-BC34-4D9E29E62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541837"/>
      </p:ext>
    </p:extLst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19338-9DF0-4EB9-8DE8-8216C01CC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59091"/>
      </p:ext>
    </p:extLst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9B54C-5F99-4AD6-89B9-C4BD73788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509271"/>
      </p:ext>
    </p:extLst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3547C-CBCB-4EC8-9E7C-998B6D9D5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00064"/>
      </p:ext>
    </p:extLst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39CA4-4A07-4E9B-B78F-08BEBE80A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533368"/>
      </p:ext>
    </p:extLst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F741A-3960-4546-9D7B-1A4E86762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959001"/>
      </p:ext>
    </p:extLst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DFE7-E085-4BFE-9A66-5AF6406B5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84811"/>
      </p:ext>
    </p:extLst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50EE-CF76-4AB2-B25B-C91AFF481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591826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96199-DBB1-4581-A16E-353763E1D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29255"/>
      </p:ext>
    </p:extLst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2E5AB-F0F2-43DB-B454-97EFB1952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1153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4C348-E148-4744-9E73-BA0807206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76656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F53CD-D36A-4F1B-93EC-004D59F3E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101567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5" cy="1534"/>
                    <a:chOff x="1935" y="29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6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4"/>
                    <a:ext cx="1015" cy="1463"/>
                    <a:chOff x="2936" y="162"/>
                    <a:chExt cx="1015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2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3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3"/>
                      <a:ext cx="1712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1" cy="2424"/>
                    <a:chOff x="3181" y="1867"/>
                    <a:chExt cx="881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8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1" cy="2385"/>
                    <a:chOff x="3006" y="1984"/>
                    <a:chExt cx="621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1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8" cy="2185"/>
                    <a:chOff x="2287" y="2135"/>
                    <a:chExt cx="428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6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5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4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3907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908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92B22-833E-4D65-A04E-ADE7AAA5D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3077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181BD-931A-4085-A507-3DB78DA0A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417362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3C372-82F0-4206-9768-3DB4124F8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617520"/>
      </p:ext>
    </p:extLst>
  </p:cSld>
  <p:clrMapOvr>
    <a:masterClrMapping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904E3-2F2F-4AE2-9889-4F485E679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528774"/>
      </p:ext>
    </p:extLst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38BD9-F36C-48AD-BA1A-5939E1561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219018"/>
      </p:ext>
    </p:extLst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08FFC-502A-4A8F-B615-839D4295A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30189"/>
      </p:ext>
    </p:extLst>
  </p:cSld>
  <p:clrMapOvr>
    <a:masterClrMapping/>
  </p:clrMapOvr>
  <p:transition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68175-BD0E-4EDA-A6C0-A175858FC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814435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A7CE3-4486-413F-B3D5-D48C96566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10916"/>
      </p:ext>
    </p:extLst>
  </p:cSld>
  <p:clrMapOvr>
    <a:masterClrMapping/>
  </p:clrMapOvr>
  <p:transition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B72AE-14DC-4188-B7BA-1B319E0F5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26925"/>
      </p:ext>
    </p:extLst>
  </p:cSld>
  <p:clrMapOvr>
    <a:masterClrMapping/>
  </p:clrMapOvr>
  <p:transition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90942-CAE7-4D23-8099-78FE78E9A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84254"/>
      </p:ext>
    </p:extLst>
  </p:cSld>
  <p:clrMapOvr>
    <a:masterClrMapping/>
  </p:clrMapOvr>
  <p:transition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40EA2-D473-4054-B2FB-7C650A58C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729600"/>
      </p:ext>
    </p:extLst>
  </p:cSld>
  <p:clrMapOvr>
    <a:masterClrMapping/>
  </p:clrMapOvr>
  <p:transition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B41B0-CBE1-4770-83CD-46A7B7E52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65070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D708C-92F8-48EB-ADC3-73F231246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78426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65911-92AD-4B17-8D89-4FED662AB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11273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AE217-0225-43FD-AF2F-E2F4A50F2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82385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43527-D34B-4CD5-8988-2FB8252AE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619915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B9BE2-036A-443C-BCCF-709D320BB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06876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713FC-6107-40A7-B579-C8FE3AD4A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53307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45059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60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61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1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62" name="AutoShape 6"/>
            <p:cNvSpPr>
              <a:spLocks noChangeArrowheads="1"/>
            </p:cNvSpPr>
            <p:nvPr/>
          </p:nvSpPr>
          <p:spPr bwMode="auto">
            <a:xfrm rot="6000000">
              <a:off x="348" y="372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506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76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0A21D167-4C2A-42CB-A08C-A9BC3BD4F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06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50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0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06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50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0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06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50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0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06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50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0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06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50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0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14C656EC-5329-4501-AB64-15959748A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080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37924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792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1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37927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7928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2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3793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793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3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084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37934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7935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085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108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37938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5"/>
                    <a:ext cx="171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7939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19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09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37941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7942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0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37944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7945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1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37947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6" y="1628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7948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2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37950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7951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3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37953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7954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1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4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37956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0" y="1128"/>
                    <a:ext cx="1240" cy="20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7957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5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37959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1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7960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6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37962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6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7963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7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37965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7966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8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37968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7969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9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37971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3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7972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0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37974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7975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8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1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37977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7978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2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37980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7981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3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37983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7984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4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37986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7987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5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37989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7990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6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37992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6" y="921"/>
                    <a:ext cx="1052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7993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7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37995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4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7996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6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8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37998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7999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5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338000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8001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3131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38003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5" y="933"/>
                    <a:ext cx="105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8004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32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3800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800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33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38009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8010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34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3801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801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3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35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38015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8016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7" y="3632"/>
                    <a:ext cx="848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36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3801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1" y="268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801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3" y="389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3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38021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8022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38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3802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3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802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6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39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38027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3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8028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38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40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3803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1" y="2708"/>
                    <a:ext cx="1463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803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41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38033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8034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1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338035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36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1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37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38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39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9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40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41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42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43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44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45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46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47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1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48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49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50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51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52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53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54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55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56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3805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805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05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806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806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B7D0996F-7A03-4CDA-868D-3FAD41CA0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7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8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8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8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8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8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8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8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8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7" grpId="0"/>
      <p:bldP spid="338058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0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80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80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80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0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80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80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80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0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80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80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80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0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80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80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80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0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80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80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80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773238"/>
            <a:ext cx="7772400" cy="3887787"/>
          </a:xfrm>
          <a:ln>
            <a:solidFill>
              <a:srgbClr val="FF0066"/>
            </a:solidFill>
            <a:miter lim="800000"/>
            <a:headEnd/>
            <a:tailEnd/>
          </a:ln>
        </p:spPr>
        <p:txBody>
          <a:bodyPr lIns="91440" tIns="45720" rIns="91440" bIns="45720"/>
          <a:lstStyle/>
          <a:p>
            <a:pPr algn="just" eaLnBrk="1" hangingPunct="1">
              <a:buFontTx/>
              <a:buNone/>
            </a:pPr>
            <a:r>
              <a:rPr lang="kk-KZ" sz="2400" b="0" dirty="0" smtClean="0">
                <a:solidFill>
                  <a:srgbClr val="FF33CC"/>
                </a:solidFill>
              </a:rPr>
              <a:t>1. </a:t>
            </a:r>
            <a:r>
              <a:rPr lang="en-US" sz="2400" b="0" dirty="0" smtClean="0">
                <a:solidFill>
                  <a:srgbClr val="FF33CC"/>
                </a:solidFill>
              </a:rPr>
              <a:t>L3 understand the main points of short, slow and carefully articulated talk on routine and familiar topics features such as color and number </a:t>
            </a:r>
            <a:endParaRPr lang="kk-KZ" sz="2400" b="0" dirty="0" smtClean="0">
              <a:solidFill>
                <a:srgbClr val="FF33CC"/>
              </a:solidFill>
            </a:endParaRPr>
          </a:p>
          <a:p>
            <a:pPr algn="just" eaLnBrk="1" hangingPunct="1">
              <a:buFontTx/>
              <a:buNone/>
            </a:pPr>
            <a:r>
              <a:rPr lang="kk-KZ" sz="2400" b="0" dirty="0" smtClean="0">
                <a:solidFill>
                  <a:srgbClr val="FF33CC"/>
                </a:solidFill>
              </a:rPr>
              <a:t>2. </a:t>
            </a:r>
            <a:r>
              <a:rPr lang="en-US" sz="2400" b="0" dirty="0" smtClean="0">
                <a:solidFill>
                  <a:srgbClr val="FF33CC"/>
                </a:solidFill>
              </a:rPr>
              <a:t>L5 identify missing phonemes in incomplete words</a:t>
            </a:r>
          </a:p>
          <a:p>
            <a:pPr algn="just" eaLnBrk="1" hangingPunct="1">
              <a:buFontTx/>
              <a:buNone/>
            </a:pPr>
            <a:r>
              <a:rPr lang="kk-KZ" sz="2400" b="0" dirty="0" smtClean="0">
                <a:solidFill>
                  <a:srgbClr val="FF33CC"/>
                </a:solidFill>
              </a:rPr>
              <a:t>3.</a:t>
            </a:r>
            <a:r>
              <a:rPr lang="en-US" sz="2400" b="0" dirty="0" smtClean="0">
                <a:solidFill>
                  <a:srgbClr val="FF33CC"/>
                </a:solidFill>
              </a:rPr>
              <a:t> S3 use a limited range of basic words, phrases and short sentences to describe objects</a:t>
            </a:r>
            <a:endParaRPr lang="ru-RU" sz="2400" b="0" dirty="0" smtClean="0">
              <a:solidFill>
                <a:srgbClr val="FF33CC"/>
              </a:solidFill>
            </a:endParaRPr>
          </a:p>
        </p:txBody>
      </p:sp>
      <p:sp>
        <p:nvSpPr>
          <p:cNvPr id="165891" name="WordArt 3"/>
          <p:cNvSpPr>
            <a:spLocks noChangeArrowheads="1" noChangeShapeType="1" noTextEdit="1"/>
          </p:cNvSpPr>
          <p:nvPr/>
        </p:nvSpPr>
        <p:spPr bwMode="auto">
          <a:xfrm>
            <a:off x="684212" y="404664"/>
            <a:ext cx="8064252" cy="10612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The Theme</a:t>
            </a:r>
            <a:r>
              <a:rPr lang="kk-KZ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: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384300" y="32321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kumimoji="0"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build="p" animBg="1"/>
      <p:bldP spid="165890" grpId="1" build="p"/>
      <p:bldP spid="16589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518" y="214291"/>
            <a:ext cx="8668200" cy="6357982"/>
          </a:xfrm>
          <a:prstGeom prst="roundRect">
            <a:avLst>
              <a:gd name="adj" fmla="val 4167"/>
            </a:avLst>
          </a:prstGeom>
          <a:solidFill>
            <a:schemeClr val="tx2">
              <a:lumMod val="60000"/>
              <a:lumOff val="40000"/>
            </a:schemeClr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http://im9.asset.yvimg.kz/userimages/mrojin/axYg4TaF4TXdz01AySyLGehKnhWHl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940425" cy="39646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835696" y="1412776"/>
            <a:ext cx="2990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5-ауыл      Қонақ кәде ауылы</a:t>
            </a:r>
            <a:endParaRPr lang="ru-RU" dirty="0"/>
          </a:p>
        </p:txBody>
      </p:sp>
      <p:pic>
        <p:nvPicPr>
          <p:cNvPr id="5" name="Рисунок 4" descr="living roo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18" y="260647"/>
            <a:ext cx="8668199" cy="631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518" y="214291"/>
            <a:ext cx="8668200" cy="6357982"/>
          </a:xfrm>
          <a:prstGeom prst="roundRect">
            <a:avLst>
              <a:gd name="adj" fmla="val 4167"/>
            </a:avLst>
          </a:prstGeom>
          <a:solidFill>
            <a:schemeClr val="tx2">
              <a:lumMod val="60000"/>
              <a:lumOff val="40000"/>
            </a:schemeClr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http://bilim-all.kz/uploads/images/2016/08/29/original/0940c84d8e589a8c23c1524f7fa2a7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5560695" cy="3376052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79712" y="2060848"/>
            <a:ext cx="23397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8238" algn="l"/>
              </a:tabLst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6-ауыл     Базарлық ауылы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Where is Chuckles?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18" y="214291"/>
            <a:ext cx="8668199" cy="635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WordArt 3"/>
          <p:cNvSpPr>
            <a:spLocks noChangeArrowheads="1" noChangeShapeType="1" noTextEdit="1"/>
          </p:cNvSpPr>
          <p:nvPr/>
        </p:nvSpPr>
        <p:spPr bwMode="auto">
          <a:xfrm>
            <a:off x="1285875" y="357188"/>
            <a:ext cx="6913563" cy="1271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Кім  тапқыр?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384300" y="32321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kumimoji="0" lang="ru-RU">
              <a:latin typeface="Arial" charset="0"/>
              <a:cs typeface="Arial" charset="0"/>
            </a:endParaRPr>
          </a:p>
        </p:txBody>
      </p:sp>
      <p:sp>
        <p:nvSpPr>
          <p:cNvPr id="12292" name="Улыбающееся лицо 4"/>
          <p:cNvSpPr>
            <a:spLocks noChangeArrowheads="1"/>
          </p:cNvSpPr>
          <p:nvPr/>
        </p:nvSpPr>
        <p:spPr bwMode="auto">
          <a:xfrm>
            <a:off x="1571625" y="1714500"/>
            <a:ext cx="1285875" cy="1143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Улыбающееся лицо 5"/>
          <p:cNvSpPr>
            <a:spLocks noChangeArrowheads="1"/>
          </p:cNvSpPr>
          <p:nvPr/>
        </p:nvSpPr>
        <p:spPr bwMode="auto">
          <a:xfrm>
            <a:off x="5214938" y="4214813"/>
            <a:ext cx="1285875" cy="1143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Улыбающееся лицо 6"/>
          <p:cNvSpPr>
            <a:spLocks noChangeArrowheads="1"/>
          </p:cNvSpPr>
          <p:nvPr/>
        </p:nvSpPr>
        <p:spPr bwMode="auto">
          <a:xfrm>
            <a:off x="1643063" y="4143375"/>
            <a:ext cx="1285875" cy="1143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Улыбающееся лицо 7"/>
          <p:cNvSpPr>
            <a:spLocks noChangeArrowheads="1"/>
          </p:cNvSpPr>
          <p:nvPr/>
        </p:nvSpPr>
        <p:spPr bwMode="auto">
          <a:xfrm>
            <a:off x="5072063" y="1857375"/>
            <a:ext cx="1285875" cy="1143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857250" y="3000375"/>
            <a:ext cx="785813" cy="7858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kk-KZ" sz="4800" dirty="0">
                <a:solidFill>
                  <a:srgbClr val="FFFF00"/>
                </a:solidFill>
                <a:latin typeface="Times New Roman" pitchFamily="18" charset="0"/>
              </a:rPr>
              <a:t>1</a:t>
            </a:r>
            <a:endParaRPr lang="ru-RU" sz="48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643188" y="3000375"/>
            <a:ext cx="785812" cy="7858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429125" y="3143250"/>
            <a:ext cx="785813" cy="785813"/>
          </a:xfrm>
          <a:prstGeom prst="roundRect">
            <a:avLst/>
          </a:prstGeom>
          <a:solidFill>
            <a:srgbClr val="FF66CC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kk-KZ" sz="4800" dirty="0">
                <a:solidFill>
                  <a:srgbClr val="002060"/>
                </a:solidFill>
                <a:latin typeface="Times New Roman" pitchFamily="18" charset="0"/>
              </a:rPr>
              <a:t>3</a:t>
            </a:r>
            <a:endParaRPr lang="ru-RU" sz="48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286500" y="3214688"/>
            <a:ext cx="785813" cy="785812"/>
          </a:xfrm>
          <a:prstGeom prst="roundRect">
            <a:avLst/>
          </a:prstGeom>
          <a:solidFill>
            <a:srgbClr val="FF66CC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14375" y="5857875"/>
            <a:ext cx="785813" cy="785813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kk-KZ" sz="4800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endParaRPr lang="ru-RU" sz="4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2786063" y="5929313"/>
            <a:ext cx="785812" cy="785812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4429125" y="5857875"/>
            <a:ext cx="785813" cy="785813"/>
          </a:xfrm>
          <a:prstGeom prst="round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kk-KZ" sz="4400" dirty="0">
                <a:solidFill>
                  <a:srgbClr val="7030A0"/>
                </a:solidFill>
                <a:latin typeface="Times New Roman" pitchFamily="18" charset="0"/>
              </a:rPr>
              <a:t>2</a:t>
            </a:r>
            <a:endParaRPr lang="ru-RU" sz="44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6429375" y="5857875"/>
            <a:ext cx="785813" cy="785813"/>
          </a:xfrm>
          <a:prstGeom prst="round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12304" name="Прямая со стрелкой 17"/>
          <p:cNvCxnSpPr>
            <a:cxnSpLocks noChangeShapeType="1"/>
            <a:stCxn id="12292" idx="3"/>
          </p:cNvCxnSpPr>
          <p:nvPr/>
        </p:nvCxnSpPr>
        <p:spPr bwMode="auto">
          <a:xfrm rot="5400000">
            <a:off x="1439863" y="2679700"/>
            <a:ext cx="309562" cy="3317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305" name="Прямая со стрелкой 18"/>
          <p:cNvCxnSpPr>
            <a:cxnSpLocks noChangeShapeType="1"/>
          </p:cNvCxnSpPr>
          <p:nvPr/>
        </p:nvCxnSpPr>
        <p:spPr bwMode="auto">
          <a:xfrm rot="5400000">
            <a:off x="5011737" y="2846388"/>
            <a:ext cx="309563" cy="3317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306" name="Прямая со стрелкой 19"/>
          <p:cNvCxnSpPr>
            <a:cxnSpLocks noChangeShapeType="1"/>
          </p:cNvCxnSpPr>
          <p:nvPr/>
        </p:nvCxnSpPr>
        <p:spPr bwMode="auto">
          <a:xfrm rot="16200000" flipH="1">
            <a:off x="2679700" y="2678113"/>
            <a:ext cx="361950" cy="292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307" name="Прямая со стрелкой 20"/>
          <p:cNvCxnSpPr>
            <a:cxnSpLocks noChangeShapeType="1"/>
          </p:cNvCxnSpPr>
          <p:nvPr/>
        </p:nvCxnSpPr>
        <p:spPr bwMode="auto">
          <a:xfrm rot="10800000" flipV="1">
            <a:off x="5000625" y="5357813"/>
            <a:ext cx="500063" cy="452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308" name="Прямая со стрелкой 21"/>
          <p:cNvCxnSpPr>
            <a:cxnSpLocks noChangeShapeType="1"/>
          </p:cNvCxnSpPr>
          <p:nvPr/>
        </p:nvCxnSpPr>
        <p:spPr bwMode="auto">
          <a:xfrm rot="10800000" flipV="1">
            <a:off x="1357313" y="5214938"/>
            <a:ext cx="571500" cy="523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309" name="Прямая со стрелкой 25"/>
          <p:cNvCxnSpPr>
            <a:cxnSpLocks noChangeShapeType="1"/>
          </p:cNvCxnSpPr>
          <p:nvPr/>
        </p:nvCxnSpPr>
        <p:spPr bwMode="auto">
          <a:xfrm rot="16200000" flipH="1">
            <a:off x="2536032" y="5322094"/>
            <a:ext cx="571500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310" name="Прямая со стрелкой 26"/>
          <p:cNvCxnSpPr>
            <a:cxnSpLocks noChangeShapeType="1"/>
          </p:cNvCxnSpPr>
          <p:nvPr/>
        </p:nvCxnSpPr>
        <p:spPr bwMode="auto">
          <a:xfrm rot="16200000" flipH="1">
            <a:off x="6322219" y="5322094"/>
            <a:ext cx="500063" cy="428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311" name="Прямая со стрелкой 27"/>
          <p:cNvCxnSpPr>
            <a:cxnSpLocks noChangeShapeType="1"/>
          </p:cNvCxnSpPr>
          <p:nvPr/>
        </p:nvCxnSpPr>
        <p:spPr bwMode="auto">
          <a:xfrm rot="16200000" flipH="1">
            <a:off x="6108700" y="2892425"/>
            <a:ext cx="361950" cy="292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4" name="Рисунок 23" descr="Where is … ? ( Mummy, Larry, Lulu, Daddy, Chuckles ) In the … ( kitchen, garden, bathroom, bedroom, living room 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images\Smileys_m5_Checkpoin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E:\images\Smileys_m5_Checkpoin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00807" y="-99392"/>
            <a:ext cx="14257584" cy="70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8873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0089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979613" y="620713"/>
            <a:ext cx="5832475" cy="10080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1600" b="1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KZ Times New Roman"/>
              </a:rPr>
              <a:t>Салыстыру</a:t>
            </a:r>
          </a:p>
        </p:txBody>
      </p:sp>
      <p:pic>
        <p:nvPicPr>
          <p:cNvPr id="3" name="Рисунок 2" descr="MATCH CAPITAL AND SMALL LETTERS.   Bb Bg Yy Yd  Gq Gg Hh Hy  Qb Qq Dh D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19"/>
            <a:ext cx="9143999" cy="695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500313" y="285750"/>
            <a:ext cx="45720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Courier New"/>
                <a:cs typeface="Courier New"/>
              </a:rPr>
              <a:t>Санамақ</a:t>
            </a:r>
          </a:p>
        </p:txBody>
      </p:sp>
      <p:grpSp>
        <p:nvGrpSpPr>
          <p:cNvPr id="15363" name="Group 13"/>
          <p:cNvGrpSpPr>
            <a:grpSpLocks/>
          </p:cNvGrpSpPr>
          <p:nvPr/>
        </p:nvGrpSpPr>
        <p:grpSpPr bwMode="auto">
          <a:xfrm>
            <a:off x="1357313" y="1571625"/>
            <a:ext cx="6500812" cy="4214813"/>
            <a:chOff x="3012" y="119"/>
            <a:chExt cx="2544" cy="1678"/>
          </a:xfrm>
        </p:grpSpPr>
        <p:sp>
          <p:nvSpPr>
            <p:cNvPr id="15364" name="AutoShape 6"/>
            <p:cNvSpPr>
              <a:spLocks noChangeArrowheads="1"/>
            </p:cNvSpPr>
            <p:nvPr/>
          </p:nvSpPr>
          <p:spPr bwMode="auto">
            <a:xfrm>
              <a:off x="3012" y="119"/>
              <a:ext cx="2544" cy="1678"/>
            </a:xfrm>
            <a:prstGeom prst="verticalScroll">
              <a:avLst>
                <a:gd name="adj" fmla="val 12500"/>
              </a:avLst>
            </a:prstGeom>
            <a:solidFill>
              <a:srgbClr val="99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kk-KZ" sz="2800" dirty="0">
                  <a:solidFill>
                    <a:srgbClr val="FFFF00"/>
                  </a:solidFill>
                </a:rPr>
                <a:t>	Бір үйде біз нешеуміз?</a:t>
              </a:r>
            </a:p>
            <a:p>
              <a:r>
                <a:rPr lang="kk-KZ" sz="2800" dirty="0">
                  <a:solidFill>
                    <a:srgbClr val="FFFF00"/>
                  </a:solidFill>
                </a:rPr>
                <a:t>	Кел санайық екеуміз.</a:t>
              </a:r>
            </a:p>
            <a:p>
              <a:r>
                <a:rPr lang="kk-KZ" sz="2800" dirty="0">
                  <a:solidFill>
                    <a:srgbClr val="FFFF00"/>
                  </a:solidFill>
                </a:rPr>
                <a:t>	Бас бармағым – әкем,</a:t>
              </a:r>
            </a:p>
            <a:p>
              <a:r>
                <a:rPr lang="kk-KZ" sz="2800" dirty="0">
                  <a:solidFill>
                    <a:srgbClr val="FFFF00"/>
                  </a:solidFill>
                </a:rPr>
                <a:t>	Балан үйрек – шешем,</a:t>
              </a:r>
            </a:p>
            <a:p>
              <a:r>
                <a:rPr lang="kk-KZ" sz="2800" dirty="0">
                  <a:solidFill>
                    <a:srgbClr val="FFFF00"/>
                  </a:solidFill>
                </a:rPr>
                <a:t>	Ортан терек – ағам,</a:t>
              </a:r>
            </a:p>
            <a:p>
              <a:r>
                <a:rPr lang="kk-KZ" sz="2800" dirty="0">
                  <a:solidFill>
                    <a:srgbClr val="FFFF00"/>
                  </a:solidFill>
                </a:rPr>
                <a:t>	Шылдыр шүмек – мен,</a:t>
              </a:r>
            </a:p>
            <a:p>
              <a:r>
                <a:rPr lang="kk-KZ" sz="2800" dirty="0">
                  <a:solidFill>
                    <a:srgbClr val="FFFF00"/>
                  </a:solidFill>
                </a:rPr>
                <a:t>	Титтей бөбек – сен.</a:t>
              </a:r>
            </a:p>
            <a:p>
              <a:r>
                <a:rPr lang="kk-KZ" sz="2800" dirty="0">
                  <a:solidFill>
                    <a:srgbClr val="FFFF00"/>
                  </a:solidFill>
                </a:rPr>
                <a:t>	Бір үйде біз нешеуміз?</a:t>
              </a:r>
            </a:p>
            <a:p>
              <a:r>
                <a:rPr lang="kk-KZ" sz="2800" dirty="0">
                  <a:solidFill>
                    <a:srgbClr val="FFFF00"/>
                  </a:solidFill>
                </a:rPr>
                <a:t>	Бір үйде біз бесеуміз.</a:t>
              </a:r>
              <a:endParaRPr lang="ru-RU" sz="2800" dirty="0">
                <a:solidFill>
                  <a:srgbClr val="FFFF00"/>
                </a:solidFill>
              </a:endParaRPr>
            </a:p>
          </p:txBody>
        </p:sp>
        <p:sp>
          <p:nvSpPr>
            <p:cNvPr id="1536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515" y="618"/>
              <a:ext cx="1724" cy="10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i="1" kern="10">
                <a:ln w="9525">
                  <a:solidFill>
                    <a:srgbClr val="99FFCC"/>
                  </a:solidFill>
                  <a:round/>
                  <a:headEnd/>
                  <a:tailEnd/>
                </a:ln>
                <a:solidFill>
                  <a:srgbClr val="99FF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0"/>
            <a:ext cx="9001000" cy="68580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8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54006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Көршісін тап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928938" y="1285875"/>
          <a:ext cx="2786061" cy="250031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28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3438">
                <a:tc>
                  <a:txBody>
                    <a:bodyPr/>
                    <a:lstStyle/>
                    <a:p>
                      <a:endParaRPr lang="ru-RU" sz="4400" b="1" dirty="0"/>
                    </a:p>
                  </a:txBody>
                  <a:tcPr marL="91439" marR="91439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4400" b="1" dirty="0" smtClean="0"/>
                        <a:t>3</a:t>
                      </a:r>
                      <a:endParaRPr lang="ru-RU" sz="4400" b="1" dirty="0"/>
                    </a:p>
                  </a:txBody>
                  <a:tcPr marL="91439" marR="91439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b="1"/>
                    </a:p>
                  </a:txBody>
                  <a:tcPr marL="91439" marR="91439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3438">
                <a:tc>
                  <a:txBody>
                    <a:bodyPr/>
                    <a:lstStyle/>
                    <a:p>
                      <a:endParaRPr lang="ru-RU" sz="4400" b="1" dirty="0"/>
                    </a:p>
                  </a:txBody>
                  <a:tcPr marL="91439" marR="91439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b="1" dirty="0"/>
                    </a:p>
                  </a:txBody>
                  <a:tcPr marL="91439" marR="91439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4400" b="1" dirty="0" smtClean="0"/>
                        <a:t>5</a:t>
                      </a:r>
                      <a:endParaRPr lang="ru-RU" sz="4400" b="1" dirty="0"/>
                    </a:p>
                  </a:txBody>
                  <a:tcPr marL="91439" marR="91439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3438">
                <a:tc>
                  <a:txBody>
                    <a:bodyPr/>
                    <a:lstStyle/>
                    <a:p>
                      <a:r>
                        <a:rPr lang="kk-KZ" sz="4400" b="1" dirty="0" smtClean="0"/>
                        <a:t>4</a:t>
                      </a:r>
                      <a:endParaRPr lang="ru-RU" sz="4400" b="1" dirty="0"/>
                    </a:p>
                  </a:txBody>
                  <a:tcPr marL="91439" marR="91439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b="1" dirty="0"/>
                    </a:p>
                  </a:txBody>
                  <a:tcPr marL="91439" marR="91439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b="1" dirty="0"/>
                    </a:p>
                  </a:txBody>
                  <a:tcPr marL="91439" marR="91439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88" y="4000500"/>
          <a:ext cx="7000875" cy="250031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0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3438">
                <a:tc>
                  <a:txBody>
                    <a:bodyPr/>
                    <a:lstStyle/>
                    <a:p>
                      <a:pPr algn="ctr"/>
                      <a:r>
                        <a:rPr lang="kk-KZ" sz="4400" b="1" dirty="0" smtClean="0"/>
                        <a:t>1</a:t>
                      </a:r>
                      <a:endParaRPr lang="ru-RU" sz="4400" b="1" dirty="0"/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400" b="1" dirty="0" smtClean="0"/>
                        <a:t>4</a:t>
                      </a:r>
                      <a:endParaRPr lang="ru-RU" sz="4400" b="1" dirty="0"/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/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3438">
                <a:tc>
                  <a:txBody>
                    <a:bodyPr/>
                    <a:lstStyle/>
                    <a:p>
                      <a:pPr algn="ctr"/>
                      <a:r>
                        <a:rPr lang="kk-KZ" sz="4400" b="1" dirty="0" smtClean="0"/>
                        <a:t>5</a:t>
                      </a:r>
                      <a:endParaRPr lang="ru-RU" sz="4400" b="1" dirty="0"/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400" b="1" dirty="0" smtClean="0"/>
                        <a:t>1</a:t>
                      </a:r>
                      <a:endParaRPr lang="ru-RU" sz="4400" b="1" dirty="0"/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3438">
                <a:tc>
                  <a:txBody>
                    <a:bodyPr/>
                    <a:lstStyle/>
                    <a:p>
                      <a:pPr algn="ctr"/>
                      <a:endParaRPr lang="ru-RU" sz="4400" b="1"/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/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400" b="1" dirty="0" smtClean="0"/>
                        <a:t>3</a:t>
                      </a:r>
                      <a:endParaRPr lang="ru-RU" sz="4400" b="1" dirty="0"/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Рисунок 4" descr="FIND THE WORDS WHICH ARE WRITTEN IN AN ALPHABETICAL ORDER. Bear  Elephant  Cat  Dog  Lion  Mouse  Hare  Goose  Frog  Monkey  Goat  Fox  Jackal  Horse  Kangaro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7" y="44624"/>
            <a:ext cx="10044608" cy="68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2500313" y="500063"/>
            <a:ext cx="4535487" cy="627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Тиісті</a:t>
            </a:r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таңбаны қой</a:t>
            </a:r>
            <a:endParaRPr lang="ru-RU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Рисунок 2" descr="FIND THE PAIRS.   m k H W g l M w L G K 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0"/>
            <a:ext cx="9108504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557338"/>
            <a:ext cx="6335713" cy="3816350"/>
          </a:xfrm>
        </p:spPr>
        <p:txBody>
          <a:bodyPr/>
          <a:lstStyle/>
          <a:p>
            <a:pPr algn="ctr" eaLnBrk="1" hangingPunct="1">
              <a:defRPr/>
            </a:pPr>
            <a:r>
              <a:rPr lang="kk-KZ" sz="7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Қорытынды</a:t>
            </a:r>
            <a:endParaRPr lang="ru-RU" sz="7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J007619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 descr="J007619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0" descr="J007619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116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J007619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116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J007619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116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J007619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16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J007619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588"/>
            <a:ext cx="116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J007619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0"/>
            <a:ext cx="116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J007619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25538"/>
            <a:ext cx="116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 descr="J007619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349500"/>
            <a:ext cx="116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0" descr="J007619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429000"/>
            <a:ext cx="116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0" descr="J007619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581525"/>
            <a:ext cx="116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0" descr="J007619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116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WordArt 29"/>
          <p:cNvSpPr>
            <a:spLocks noChangeArrowheads="1" noChangeShapeType="1" noTextEdit="1"/>
          </p:cNvSpPr>
          <p:nvPr/>
        </p:nvSpPr>
        <p:spPr bwMode="auto">
          <a:xfrm>
            <a:off x="669926" y="293688"/>
            <a:ext cx="7934521" cy="2879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815"/>
              </a:avLst>
            </a:prstTxWarp>
          </a:bodyPr>
          <a:lstStyle/>
          <a:p>
            <a:pPr algn="ctr"/>
            <a:r>
              <a:rPr lang="en-US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Hello, hello!</a:t>
            </a:r>
          </a:p>
          <a:p>
            <a:pPr algn="ctr"/>
            <a:r>
              <a:rPr lang="en-US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How are you?</a:t>
            </a:r>
            <a:endParaRPr lang="ru-RU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668200" cy="6357982"/>
          </a:xfrm>
          <a:prstGeom prst="roundRect">
            <a:avLst>
              <a:gd name="adj" fmla="val 4167"/>
            </a:avLst>
          </a:prstGeom>
          <a:solidFill>
            <a:schemeClr val="tx2">
              <a:lumMod val="60000"/>
              <a:lumOff val="40000"/>
            </a:schemeClr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5891" name="WordArt 3"/>
          <p:cNvSpPr>
            <a:spLocks noChangeArrowheads="1" noChangeShapeType="1" noTextEdit="1"/>
          </p:cNvSpPr>
          <p:nvPr/>
        </p:nvSpPr>
        <p:spPr bwMode="auto">
          <a:xfrm>
            <a:off x="1357313" y="714375"/>
            <a:ext cx="6913562" cy="842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Procedure of the lesson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384300" y="32321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kumimoji="0" lang="ru-RU"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928802"/>
            <a:ext cx="556019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New theme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New words</a:t>
            </a:r>
          </a:p>
          <a:p>
            <a:pPr>
              <a:defRPr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Questions…?</a:t>
            </a:r>
          </a:p>
          <a:p>
            <a:pPr>
              <a:defRPr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Listening</a:t>
            </a:r>
          </a:p>
          <a:p>
            <a:pPr>
              <a:defRPr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Color</a:t>
            </a:r>
          </a:p>
          <a:p>
            <a:pPr>
              <a:defRPr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Sounds</a:t>
            </a:r>
          </a:p>
          <a:p>
            <a:pPr>
              <a:defRPr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Match letters</a:t>
            </a:r>
          </a:p>
          <a:p>
            <a:pPr>
              <a:defRPr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Let’s sing</a:t>
            </a:r>
          </a:p>
          <a:p>
            <a:pPr>
              <a:defRPr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9. Find the words</a:t>
            </a:r>
          </a:p>
          <a:p>
            <a:pPr>
              <a:defRPr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10.Find the pairs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http://akmo.gov.kz/sites/akmo.gov.kz/uploads/main_news/republic_news/2015/09/20_201509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5528945" cy="36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E:\images\Smileys_m4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99392"/>
            <a:ext cx="8928992" cy="6957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125445"/>
            <a:ext cx="9144000" cy="67945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500188" y="1214438"/>
            <a:ext cx="6913562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Рисунок 3" descr="hous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-1251520"/>
            <a:ext cx="10980712" cy="8280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792" y="236515"/>
            <a:ext cx="8668200" cy="6357982"/>
          </a:xfrm>
          <a:prstGeom prst="roundRect">
            <a:avLst>
              <a:gd name="adj" fmla="val 4167"/>
            </a:avLst>
          </a:prstGeom>
          <a:solidFill>
            <a:schemeClr val="tx2">
              <a:lumMod val="60000"/>
              <a:lumOff val="40000"/>
            </a:schemeClr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356147" y="3212976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kumimoji="0" lang="ru-RU">
              <a:latin typeface="Arial" charset="0"/>
              <a:cs typeface="Arial" charset="0"/>
            </a:endParaRPr>
          </a:p>
        </p:txBody>
      </p:sp>
      <p:pic>
        <p:nvPicPr>
          <p:cNvPr id="8" name="Рисунок 7" descr="http://anatili.kazgazeta.kz/wp-content/uploads/d0bad18bd0b7d18bd0bbd0b0d0b3d0b0d1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940425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619672" y="1700808"/>
            <a:ext cx="277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6775" algn="l"/>
              </a:tabLst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 ауыл  Жаңа ауылы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gard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92" y="236515"/>
            <a:ext cx="8668199" cy="635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68200" cy="6357982"/>
          </a:xfrm>
          <a:prstGeom prst="roundRect">
            <a:avLst>
              <a:gd name="adj" fmla="val 4167"/>
            </a:avLst>
          </a:prstGeom>
          <a:solidFill>
            <a:schemeClr val="tx2">
              <a:lumMod val="60000"/>
              <a:lumOff val="40000"/>
            </a:schemeClr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http://old.zhanakala-bko.gov.kz/images/14503487fd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4968552" cy="3293593"/>
          </a:xfrm>
          <a:prstGeom prst="rect">
            <a:avLst/>
          </a:prstGeom>
          <a:noFill/>
          <a:ln>
            <a:noFill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907704" y="1772816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3-ауыл  Өнер ауылы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bedroo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8668200" cy="6357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mg.mycdn.me/getImage?disableStub=true&amp;type=VIDEO_S_720&amp;url=http%3A%2F%2Fi.ytimg.com%2Fvi%2FLeOmtCuOKxU%2F0.jpg&amp;signatureToken=bXzvK-Y69Q-kUenfcYMnOQ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757430"/>
            <a:ext cx="5940425" cy="3343139"/>
          </a:xfrm>
          <a:prstGeom prst="rect">
            <a:avLst/>
          </a:prstGeom>
          <a:noFill/>
          <a:ln>
            <a:noFill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47664" y="1058253"/>
            <a:ext cx="4355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8238" algn="l"/>
              </a:tabLst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Сергіту сәті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kitch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518" y="214291"/>
            <a:ext cx="8668200" cy="6357982"/>
          </a:xfrm>
          <a:prstGeom prst="roundRect">
            <a:avLst>
              <a:gd name="adj" fmla="val 4167"/>
            </a:avLst>
          </a:prstGeom>
          <a:solidFill>
            <a:schemeClr val="tx2">
              <a:lumMod val="60000"/>
              <a:lumOff val="40000"/>
            </a:schemeClr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https://ds02.infourok.ru/uploads/ex/0c27/00010a0e-a163ac66/hello_html_m92d636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940425" cy="3976373"/>
          </a:xfrm>
          <a:prstGeom prst="rect">
            <a:avLst/>
          </a:prstGeom>
          <a:noFill/>
          <a:ln>
            <a:noFill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63688" y="1484784"/>
            <a:ext cx="3563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8238" algn="l"/>
              </a:tabLst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 ауыл    Төрт түлік мал ауылы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bathroo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19" y="214291"/>
            <a:ext cx="8668200" cy="635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 Plan">
  <a:themeElements>
    <a:clrScheme name="Marketing Plan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Marketing Pla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rketing Pla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2217</TotalTime>
  <Words>151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Calibri</vt:lpstr>
      <vt:lpstr>Courier New</vt:lpstr>
      <vt:lpstr>Impact</vt:lpstr>
      <vt:lpstr>KZ Times New Roman</vt:lpstr>
      <vt:lpstr>Times New Roman</vt:lpstr>
      <vt:lpstr>Marketing Plan</vt:lpstr>
      <vt:lpstr>Оформление по умолчанию</vt:lpstr>
      <vt:lpstr>Салют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Қорытынды</vt:lpstr>
    </vt:vector>
  </TitlesOfParts>
  <Company>СШ им. Абая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Нурик</dc:creator>
  <cp:lastModifiedBy>Пользователь Windows</cp:lastModifiedBy>
  <cp:revision>145</cp:revision>
  <dcterms:created xsi:type="dcterms:W3CDTF">2006-12-05T15:17:58Z</dcterms:created>
  <dcterms:modified xsi:type="dcterms:W3CDTF">2017-12-06T12:21:56Z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412679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