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7" r:id="rId2"/>
    <p:sldId id="271" r:id="rId3"/>
    <p:sldId id="260" r:id="rId4"/>
    <p:sldId id="304" r:id="rId5"/>
    <p:sldId id="261" r:id="rId6"/>
    <p:sldId id="272" r:id="rId7"/>
    <p:sldId id="273" r:id="rId8"/>
    <p:sldId id="274" r:id="rId9"/>
    <p:sldId id="306" r:id="rId10"/>
    <p:sldId id="315" r:id="rId11"/>
    <p:sldId id="316" r:id="rId12"/>
    <p:sldId id="317" r:id="rId13"/>
    <p:sldId id="318" r:id="rId14"/>
    <p:sldId id="319" r:id="rId15"/>
    <p:sldId id="320" r:id="rId16"/>
    <p:sldId id="323" r:id="rId17"/>
    <p:sldId id="322" r:id="rId18"/>
    <p:sldId id="324" r:id="rId19"/>
    <p:sldId id="325" r:id="rId20"/>
    <p:sldId id="326" r:id="rId21"/>
    <p:sldId id="307" r:id="rId22"/>
    <p:sldId id="328" r:id="rId23"/>
  </p:sldIdLst>
  <p:sldSz cx="12192000" cy="6858000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45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Segoe Print" pitchFamily="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902075" y="0"/>
            <a:ext cx="29845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Segoe Print" pitchFamily="2" charset="0"/>
              </a:defRPr>
            </a:lvl1pPr>
          </a:lstStyle>
          <a:p>
            <a:pPr>
              <a:defRPr/>
            </a:pPr>
            <a:fld id="{62BA71B3-B563-459D-A4FF-B1C592B247D0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517063"/>
            <a:ext cx="29845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Segoe Print" pitchFamily="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902075" y="9517063"/>
            <a:ext cx="29845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Segoe Print" pitchFamily="2" charset="0"/>
              </a:defRPr>
            </a:lvl1pPr>
          </a:lstStyle>
          <a:p>
            <a:pPr>
              <a:defRPr/>
            </a:pPr>
            <a:fld id="{C80D0023-E84A-4996-B486-936DDE039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1150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45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Segoe Print" pitchFamily="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902075" y="0"/>
            <a:ext cx="29845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Segoe Print" pitchFamily="2" charset="0"/>
              </a:defRPr>
            </a:lvl1pPr>
          </a:lstStyle>
          <a:p>
            <a:pPr>
              <a:defRPr/>
            </a:pPr>
            <a:fld id="{89D737A3-089A-43B2-92C4-2DFC91D0D612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822825"/>
            <a:ext cx="5510213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517063"/>
            <a:ext cx="29845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Segoe Print" pitchFamily="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902075" y="9517063"/>
            <a:ext cx="29845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Segoe Print" pitchFamily="2" charset="0"/>
              </a:defRPr>
            </a:lvl1pPr>
          </a:lstStyle>
          <a:p>
            <a:pPr>
              <a:defRPr/>
            </a:pPr>
            <a:fld id="{B88C9637-6A15-4FF7-A8D6-171A9E4BE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5607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ADF76-0EF6-4AED-A7C7-E48B072ED435}" type="datetimeFigureOut">
              <a:rPr lang="ru-RU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48FBD-26BC-47BC-8CF4-324E2812F0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611F7-FEE7-43EB-B065-2A2B015113FA}" type="datetimeFigureOut">
              <a:rPr lang="ru-RU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43292-3E0F-44C2-BB79-B3B99B3B2E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6" name="Полилиния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Полилиния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grpSp>
          <p:nvGrpSpPr>
            <p:cNvPr id="8" name="Группа 10"/>
            <p:cNvGrpSpPr>
              <a:grpSpLocks/>
            </p:cNvGrpSpPr>
            <p:nvPr/>
          </p:nvGrpSpPr>
          <p:grpSpPr bwMode="auto">
            <a:xfrm>
              <a:off x="5814831" y="859172"/>
              <a:ext cx="5128624" cy="4880659"/>
              <a:chOff x="7856936" y="859172"/>
              <a:chExt cx="3086477" cy="4880659"/>
            </a:xfrm>
          </p:grpSpPr>
          <p:sp>
            <p:nvSpPr>
              <p:cNvPr id="17" name="Полилиния 41"/>
              <p:cNvSpPr>
                <a:spLocks/>
              </p:cNvSpPr>
              <p:nvPr/>
            </p:nvSpPr>
            <p:spPr bwMode="auto">
              <a:xfrm rot="16200000" flipV="1">
                <a:off x="9392239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8" name="Полилиния 44"/>
              <p:cNvSpPr>
                <a:spLocks/>
              </p:cNvSpPr>
              <p:nvPr/>
            </p:nvSpPr>
            <p:spPr bwMode="auto">
              <a:xfrm rot="16200000" flipV="1">
                <a:off x="9367556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sp>
          <p:nvSpPr>
            <p:cNvPr id="9" name="Полилиния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D6E97-1EB3-48B1-9ED5-C309178CEAB0}" type="datetimeFigureOut">
              <a:rPr lang="ru-RU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AE00-3DEA-4FE1-8FB0-9D767D02FA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F956E-29B5-4F67-A040-47D3B59B1BAE}" type="datetimeFigureOut">
              <a:rPr lang="ru-RU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A0BA4-BC70-47D8-A62B-CFD3CB41E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82374-9E6C-48F5-B126-7CDBEBC911D6}" type="datetimeFigureOut">
              <a:rPr lang="ru-RU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5A18-A5F8-417B-AFD0-2E3B18ABAB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5213" y="1752600"/>
            <a:ext cx="10058400" cy="42291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45B8-CB30-455D-9D92-3AC0F490ACA1}" type="datetimeFigureOut">
              <a:rPr lang="ru-RU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1F580-F5D7-4DEC-A50E-59AB85E440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5213" y="304800"/>
            <a:ext cx="10058400" cy="567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22D64-6C58-4550-A088-887DCF058E68}" type="datetimeFigureOut">
              <a:rPr lang="ru-RU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A57A6-8B5B-46EB-9788-D35FCB46CC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ABA30-EF4B-4E22-85FA-58DB025DA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49821-DC5C-4161-8A41-C4C2FAB0BB5D}" type="datetimeFigureOut">
              <a:rPr lang="ru-RU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9145-57C4-4097-84FB-1C3E9946CB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AFE9-339B-4EC2-85B5-9036FDA62E5C}" type="datetimeFigureOut">
              <a:rPr lang="ru-RU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1DCCA-8EB1-4B86-9575-3EAE48568D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DBC9F-CE61-4483-8205-38C149461EC5}" type="datetimeFigureOut">
              <a:rPr lang="ru-RU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55533-A2F8-4DB8-828A-3461B63D5F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0207-559A-4B6C-BFD1-7AA8C0167F99}" type="datetimeFigureOut">
              <a:rPr lang="ru-RU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2F2F9-83EB-4B9C-A8DB-70EA277602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19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Дата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5C4F8-361B-447B-B0C1-DF094B602F58}" type="datetimeFigureOut">
              <a:rPr lang="ru-RU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33" name="Нижний колонтитул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01D5A-9105-4C91-89FF-C6148CE531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21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2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3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34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Дата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9D98-5A76-47EC-B2ED-BF5B649AD377}" type="datetimeFigureOut">
              <a:rPr lang="ru-RU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48" name="Нижний колонтитул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Номер слайда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738CE-8ADE-456C-9FFE-1691C915A9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19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3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5" name="Дата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7BE3-C88C-42B5-8686-F073DE683F68}" type="datetimeFigureOut">
              <a:rPr lang="ru-RU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46" name="Нижний колонтитул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Номер слайда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1A775-ED4B-4076-8900-EBD731C395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B343C5B-61C9-4196-8F81-8F15EE90F3A1}" type="datetimeFigureOut">
              <a:rPr lang="ru-RU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6FC1392-7BA9-48F7-8DA7-E19DDDD9D0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  <p:sldLayoutId id="2147483662" r:id="rId4"/>
    <p:sldLayoutId id="2147483661" r:id="rId5"/>
    <p:sldLayoutId id="2147483660" r:id="rId6"/>
    <p:sldLayoutId id="2147483666" r:id="rId7"/>
    <p:sldLayoutId id="2147483667" r:id="rId8"/>
    <p:sldLayoutId id="2147483668" r:id="rId9"/>
    <p:sldLayoutId id="2147483659" r:id="rId10"/>
    <p:sldLayoutId id="2147483669" r:id="rId11"/>
    <p:sldLayoutId id="2147483658" r:id="rId12"/>
    <p:sldLayoutId id="2147483670" r:id="rId13"/>
    <p:sldLayoutId id="2147483657" r:id="rId14"/>
    <p:sldLayoutId id="2147483656" r:id="rId15"/>
    <p:sldLayoutId id="2147483671" r:id="rId16"/>
  </p:sldLayoutIdLst>
  <p:transition spd="med" advClick="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j03049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6581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аним бутон роз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344825">
            <a:off x="1" y="5457826"/>
            <a:ext cx="11557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3" descr="аним бутон роз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344825">
            <a:off x="10871201" y="-152400"/>
            <a:ext cx="100541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 descr="j03054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734675" y="5267325"/>
            <a:ext cx="1085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 descr="00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486400"/>
            <a:ext cx="294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00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562600"/>
            <a:ext cx="294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2" descr="00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5486400"/>
            <a:ext cx="294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2"/>
          <p:cNvSpPr txBox="1">
            <a:spLocks/>
          </p:cNvSpPr>
          <p:nvPr/>
        </p:nvSpPr>
        <p:spPr bwMode="auto">
          <a:xfrm>
            <a:off x="1461294" y="2197769"/>
            <a:ext cx="1005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«Білім жәрмеңкесі»</a:t>
            </a:r>
            <a:r>
              <a:rPr kumimoji="0" lang="kk-KZ" sz="3600" b="1" i="0" u="none" strike="noStrike" kern="1200" cap="none" spc="0" normalizeH="0" baseline="0" noProof="0" smtClean="0">
                <a:ln>
                  <a:noFill/>
                </a:ln>
                <a:solidFill>
                  <a:srgbClr val="4D290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3600" b="1" i="0" u="none" strike="noStrike" kern="1200" cap="none" spc="0" normalizeH="0" baseline="0" noProof="0" smtClean="0">
                <a:ln>
                  <a:noFill/>
                </a:ln>
                <a:solidFill>
                  <a:srgbClr val="4D290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3600" b="1" i="0" u="none" strike="noStrike" kern="1200" cap="none" spc="0" normalizeH="0" baseline="0" noProof="0" smtClean="0">
                <a:ln>
                  <a:noFill/>
                </a:ln>
                <a:solidFill>
                  <a:srgbClr val="4D290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сайысы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4D290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2"/>
          <p:cNvSpPr txBox="1">
            <a:spLocks/>
          </p:cNvSpPr>
          <p:nvPr/>
        </p:nvSpPr>
        <p:spPr bwMode="auto">
          <a:xfrm>
            <a:off x="1195683" y="3578078"/>
            <a:ext cx="1005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290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2-3</a:t>
            </a:r>
            <a:r>
              <a:rPr kumimoji="0" lang="kk-KZ" sz="3600" b="1" i="0" u="none" strike="noStrike" kern="1200" cap="none" spc="0" normalizeH="0" noProof="0" dirty="0" smtClean="0">
                <a:ln>
                  <a:noFill/>
                </a:ln>
                <a:solidFill>
                  <a:srgbClr val="4D290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сыныптар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4D290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5212" y="522514"/>
            <a:ext cx="8509862" cy="5491063"/>
          </a:xfrm>
        </p:spPr>
        <p:txBody>
          <a:bodyPr/>
          <a:lstStyle/>
          <a:p>
            <a:pPr lvl="0" algn="ctr">
              <a:buNone/>
            </a:pPr>
            <a:r>
              <a:rPr lang="kk-KZ" sz="36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Дүниетану </a:t>
            </a:r>
            <a:endParaRPr lang="ru-RU" sz="3600" dirty="0" smtClean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Адамға қажетті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жағдайды ата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Ауаның қасиеттерін ата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Көкжиек дегеніміз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не?</a:t>
            </a:r>
          </a:p>
          <a:p>
            <a:pPr lvl="0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 –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еріткіш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Осыны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тәжірибе арқылы дәлелде.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5211" y="875211"/>
            <a:ext cx="10012091" cy="5138366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1метрде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неше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сантиметр бар?</a:t>
            </a:r>
          </a:p>
          <a:p>
            <a:pPr lvl="0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47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санында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неше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бірлік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бар?</a:t>
            </a:r>
          </a:p>
          <a:p>
            <a:pPr lvl="0"/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Азайтудың компоненттерін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40-20=20</a:t>
            </a:r>
          </a:p>
          <a:p>
            <a:pPr lvl="0"/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амал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таңбалары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санды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қой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(60 ○3) ○ 30=33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5212" y="404949"/>
            <a:ext cx="9933714" cy="5608628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Қазақ тілі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 буынға бөлінген сөзді көрсет.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ал –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ық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Жа-ңа-лық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Жа-ңал-ық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Дауысты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дыбыстар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нешеге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бөлінеді.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spcBef>
                <a:spcPts val="0"/>
              </a:spcBef>
            </a:pP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Дауыссыз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дыбыстар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нешеге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бөлінеді.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spcBef>
                <a:spcPts val="0"/>
              </a:spcBef>
            </a:pP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 дегеніміз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не?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 түрлерін айт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Төменде мәтіннің қай түрі берілген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Шіл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 кептерінен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сәл үлкендеу сұр түсті құс.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Үсті басында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қара, қоңыр, қызғылт, ақшыл дақтар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жолақтары көп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Құйрығы қысқа әрі дөңгелене біткен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963" y="257175"/>
            <a:ext cx="10058400" cy="1219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1"/>
              </a:spcBef>
              <a:spcAft>
                <a:spcPts val="0"/>
              </a:spcAft>
              <a:defRPr/>
            </a:pPr>
            <a:r>
              <a:rPr lang="kk-KZ" sz="4000" dirty="0" smtClean="0">
                <a:solidFill>
                  <a:srgbClr val="9A5315"/>
                </a:solidFill>
                <a:latin typeface="Times New Roman" pitchFamily="18" charset="0"/>
                <a:cs typeface="Times New Roman" pitchFamily="18" charset="0"/>
              </a:rPr>
              <a:t>ІІІ бөлім «Ғажайып үштік»</a:t>
            </a:r>
            <a:br>
              <a:rPr lang="kk-KZ" sz="4000" dirty="0" smtClean="0">
                <a:solidFill>
                  <a:srgbClr val="9A531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9A5315">
                  <a:lumMod val="50000"/>
                </a:srgbClr>
              </a:solidFill>
            </a:endParaRPr>
          </a:p>
        </p:txBody>
      </p:sp>
      <p:sp>
        <p:nvSpPr>
          <p:cNvPr id="6" name="Скругленный прямоугольник 5">
            <a:hlinkClick r:id="rId2" action="ppaction://hlinksldjump" highlightClick="1"/>
          </p:cNvPr>
          <p:cNvSpPr/>
          <p:nvPr/>
        </p:nvSpPr>
        <p:spPr>
          <a:xfrm>
            <a:off x="2133600" y="1892300"/>
            <a:ext cx="1812925" cy="14287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3" action="ppaction://hlinksldjump" highlightClick="1"/>
          </p:cNvPr>
          <p:cNvSpPr/>
          <p:nvPr/>
        </p:nvSpPr>
        <p:spPr>
          <a:xfrm>
            <a:off x="5238173" y="1868488"/>
            <a:ext cx="1812925" cy="14287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hlinkClick r:id="rId4" action="ppaction://hlinksldjump" highlightClick="1"/>
          </p:cNvPr>
          <p:cNvSpPr/>
          <p:nvPr/>
        </p:nvSpPr>
        <p:spPr>
          <a:xfrm>
            <a:off x="8053388" y="1868488"/>
            <a:ext cx="1812925" cy="14287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алее 8">
            <a:hlinkClick r:id="rId5" action="ppaction://hlinksldjump" highlightClick="1"/>
          </p:cNvPr>
          <p:cNvSpPr/>
          <p:nvPr/>
        </p:nvSpPr>
        <p:spPr>
          <a:xfrm>
            <a:off x="11052175" y="6176963"/>
            <a:ext cx="935038" cy="50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82700" y="2919413"/>
            <a:ext cx="4075113" cy="7858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(</a:t>
            </a:r>
            <a:r>
              <a:rPr lang="ru-RU" dirty="0" err="1" smtClean="0"/>
              <a:t>Ы.Алтынсарин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92913" y="2919413"/>
            <a:ext cx="4073525" cy="7858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/>
              <a:t>(А.Байтұрсынов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0933" y="5521634"/>
            <a:ext cx="4075113" cy="7858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(</a:t>
            </a:r>
            <a:r>
              <a:rPr lang="ru-RU" dirty="0" err="1" smtClean="0"/>
              <a:t>С.Бегалин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174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1 </a:t>
            </a:r>
            <a:r>
              <a:rPr lang="kk-KZ" dirty="0" smtClean="0"/>
              <a:t>ұяшық сұрақтары</a:t>
            </a:r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213" y="1668463"/>
            <a:ext cx="4549775" cy="142716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 балаларына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арнап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ашып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«Қазақ хрестоматиясы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 құралын жазған кім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73838" y="1668463"/>
            <a:ext cx="4549775" cy="142716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Тұңғыш «Әліппе» оқулығын жазған ғалым, әрі ақын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6151" y="4270683"/>
            <a:ext cx="4549775" cy="142716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Ш.Уәлихановтың өмірі жайлы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көп жазған, Шығыс Қазақстан өңірінде дүниеге келген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жазушысы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алее 13">
            <a:hlinkClick r:id="rId2" action="ppaction://hlinksldjump" highlightClick="1"/>
          </p:cNvPr>
          <p:cNvSpPr/>
          <p:nvPr/>
        </p:nvSpPr>
        <p:spPr>
          <a:xfrm>
            <a:off x="11325225" y="6280150"/>
            <a:ext cx="866775" cy="577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82700" y="2919413"/>
            <a:ext cx="4075113" cy="7858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(құмырсқа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92913" y="2919413"/>
            <a:ext cx="4073525" cy="7858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(бал </a:t>
            </a:r>
            <a:r>
              <a:rPr lang="ru-RU" dirty="0" err="1" smtClean="0"/>
              <a:t>арасы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1750" y="5494338"/>
            <a:ext cx="4075113" cy="7858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/>
              <a:t>(жапырақ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277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kk-KZ" smtClean="0"/>
              <a:t>2 ұяшық сұрақтары</a:t>
            </a:r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213" y="1668463"/>
            <a:ext cx="4549775" cy="142716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Бұл еңбекқор жәндіктің ұясына қарап, көкжиек тұсын анықтауға болады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73838" y="1668463"/>
            <a:ext cx="4549775" cy="142716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жәндік сағатына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км-дей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шарлап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7000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гүлге қонып үлгереді екен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7911" y="4216093"/>
            <a:ext cx="4549775" cy="142716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Өсімдіктің бұл мүшесі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Шебер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аспазшы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 көзінің жарығы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жылуы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арқылы ауа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 крахмал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алее 13">
            <a:hlinkClick r:id="rId2" action="ppaction://hlinksldjump" highlightClick="1"/>
          </p:cNvPr>
          <p:cNvSpPr/>
          <p:nvPr/>
        </p:nvSpPr>
        <p:spPr>
          <a:xfrm>
            <a:off x="11325225" y="6280150"/>
            <a:ext cx="866775" cy="577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Заголовок 3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2152650"/>
          </a:xfrm>
        </p:spPr>
        <p:txBody>
          <a:bodyPr/>
          <a:lstStyle/>
          <a:p>
            <a:pPr algn="ctr" eaLnBrk="1" hangingPunct="1"/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3 ұяшық. 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Суреттер сөйлейді</a:t>
            </a:r>
            <a:br>
              <a:rPr lang="kk-KZ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/>
              <a:t>Суретте</a:t>
            </a:r>
            <a:r>
              <a:rPr lang="ru-RU" sz="2800" dirty="0" smtClean="0"/>
              <a:t> не </a:t>
            </a:r>
            <a:r>
              <a:rPr lang="ru-RU" sz="2800" dirty="0" err="1" smtClean="0"/>
              <a:t>бейнеленген</a:t>
            </a:r>
            <a:r>
              <a:rPr lang="ru-RU" sz="2800" dirty="0" smtClean="0"/>
              <a:t>? </a:t>
            </a:r>
            <a:r>
              <a:rPr lang="ru-RU" sz="2800" dirty="0" err="1" smtClean="0"/>
              <a:t>Ол</a:t>
            </a:r>
            <a:r>
              <a:rPr lang="ru-RU" sz="2800" dirty="0" smtClean="0"/>
              <a:t> </a:t>
            </a:r>
            <a:r>
              <a:rPr lang="ru-RU" sz="2800" dirty="0" err="1" smtClean="0"/>
              <a:t>туралы</a:t>
            </a:r>
            <a:r>
              <a:rPr lang="ru-RU" sz="2800" dirty="0" smtClean="0"/>
              <a:t> не </a:t>
            </a:r>
            <a:r>
              <a:rPr lang="ru-RU" sz="2800" dirty="0" err="1" smtClean="0"/>
              <a:t>білесің</a:t>
            </a:r>
            <a:r>
              <a:rPr lang="ru-RU" sz="2800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алее 13">
            <a:hlinkClick r:id="rId2" action="ppaction://hlinksldjump" highlightClick="1"/>
          </p:cNvPr>
          <p:cNvSpPr/>
          <p:nvPr/>
        </p:nvSpPr>
        <p:spPr>
          <a:xfrm>
            <a:off x="11325225" y="6280150"/>
            <a:ext cx="866775" cy="577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Содержимое 4" descr="hello_html_m369c675c.pn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0315" y="1827432"/>
            <a:ext cx="2381250" cy="192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5" descr="hello_html_3089b909.pn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5137" y="2042754"/>
            <a:ext cx="3200400" cy="223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ello_html_1354de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9872" y="4387952"/>
            <a:ext cx="2847703" cy="216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3095898" y="927463"/>
            <a:ext cx="6714308" cy="2481943"/>
          </a:xfrm>
          <a:prstGeom prst="flowChartMultidocument">
            <a:avLst/>
          </a:prstGeom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ІV бөлім - «Жүйрік ой»</a:t>
            </a: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23260" y="4159121"/>
            <a:ext cx="74256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 бөлімде берілген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жұмбақтар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өлең жолдарының ұйқасын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5212" y="820271"/>
            <a:ext cx="8105682" cy="5193306"/>
          </a:xfrm>
        </p:spPr>
        <p:txBody>
          <a:bodyPr/>
          <a:lstStyle/>
          <a:p>
            <a:pPr>
              <a:buNone/>
            </a:pPr>
            <a:r>
              <a:rPr lang="kk-KZ" dirty="0" smtClean="0"/>
              <a:t>                               І топ</a:t>
            </a:r>
            <a:endParaRPr lang="ru-RU" dirty="0" smtClean="0"/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-Суда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өседі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өнеді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Сыртқа шықса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/өледі/ (балық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Жасыл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жапырлап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өседі,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Сары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үзіліп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/түседі/ (жапырақ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5212" y="537882"/>
            <a:ext cx="9705882" cy="5475695"/>
          </a:xfrm>
        </p:spPr>
        <p:txBody>
          <a:bodyPr/>
          <a:lstStyle/>
          <a:p>
            <a:pPr algn="ctr"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ІІ топ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 үлкен жануар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Үстінде екі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 /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тауы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бар (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түйе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 ширақ, өзі қу,</a:t>
            </a: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Жүрген жері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/айқай-шу/ (түлкі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kk-KZ" b="1" dirty="0" smtClean="0"/>
              <a:t>Түрі</a:t>
            </a:r>
            <a:r>
              <a:rPr lang="kk-KZ" dirty="0" smtClean="0"/>
              <a:t>:  сайыс сабақ.</a:t>
            </a:r>
            <a:endParaRPr lang="ru-RU" dirty="0" smtClean="0"/>
          </a:p>
          <a:p>
            <a:pPr eaLnBrk="1" hangingPunct="1"/>
            <a:r>
              <a:rPr lang="kk-KZ" b="1" dirty="0" smtClean="0"/>
              <a:t>Әдісі</a:t>
            </a:r>
            <a:r>
              <a:rPr lang="kk-KZ" dirty="0" smtClean="0"/>
              <a:t>: өтілген материалды қайталау, сұрақ-жауап, деңгейлік тапсырма, ізденушілік.</a:t>
            </a:r>
            <a:endParaRPr lang="ru-RU" dirty="0" smtClean="0"/>
          </a:p>
          <a:p>
            <a:pPr eaLnBrk="1" hangingPunct="1"/>
            <a:r>
              <a:rPr lang="kk-KZ" b="1" dirty="0" smtClean="0"/>
              <a:t>Көрнекілігі</a:t>
            </a:r>
            <a:r>
              <a:rPr lang="kk-KZ" dirty="0" smtClean="0"/>
              <a:t>: жоспары, нақыл сөздер, үлестірме қағаздар, сағат.</a:t>
            </a:r>
            <a:endParaRPr lang="ru-RU" dirty="0" smtClean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1052175" y="6176963"/>
            <a:ext cx="935038" cy="50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5212" y="605118"/>
            <a:ext cx="9759670" cy="5408459"/>
          </a:xfrm>
        </p:spPr>
        <p:txBody>
          <a:bodyPr/>
          <a:lstStyle/>
          <a:p>
            <a:pPr algn="ctr"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ІІІ топ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Мысықтан қорқады,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Түнде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/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жортады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(тышқан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-Қарындашты қолға аламын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Әдемі етіп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сурет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 /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саламын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99" y="1428981"/>
            <a:ext cx="59301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Марапаттау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38" t="50" r="-9" b="7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1604553" y="1552303"/>
            <a:ext cx="8584474" cy="277971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3552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Балаларларды</a:t>
            </a: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мадақтау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3273261" y="2492897"/>
            <a:ext cx="479548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рахмет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pic>
        <p:nvPicPr>
          <p:cNvPr id="7" name="Picture 17" descr="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99069">
            <a:off x="1540405" y="386464"/>
            <a:ext cx="256963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err="1" smtClean="0"/>
              <a:t>Саба</a:t>
            </a:r>
            <a:r>
              <a:rPr lang="kk-KZ" dirty="0" smtClean="0"/>
              <a:t>қ жоспары</a:t>
            </a:r>
            <a:endParaRPr lang="ru-RU" dirty="0" smtClean="0"/>
          </a:p>
        </p:txBody>
      </p:sp>
      <p:sp>
        <p:nvSpPr>
          <p:cNvPr id="23554" name="Объект 2"/>
          <p:cNvSpPr>
            <a:spLocks noGrp="1"/>
          </p:cNvSpPr>
          <p:nvPr>
            <p:ph sz="half" idx="1"/>
          </p:nvPr>
        </p:nvSpPr>
        <p:spPr>
          <a:xfrm>
            <a:off x="1878013" y="2178050"/>
            <a:ext cx="8432800" cy="4187825"/>
          </a:xfrm>
        </p:spPr>
        <p:txBody>
          <a:bodyPr/>
          <a:lstStyle/>
          <a:p>
            <a:pPr marL="0" indent="0" algn="ctr" eaLnBrk="1" hangingPunct="1">
              <a:buClr>
                <a:srgbClr val="9A5315"/>
              </a:buClr>
              <a:buNone/>
            </a:pPr>
            <a:r>
              <a:rPr lang="kk-KZ" sz="4800" dirty="0" smtClean="0">
                <a:solidFill>
                  <a:srgbClr val="9A5315"/>
                </a:solidFill>
                <a:latin typeface="Times New Roman" pitchFamily="18" charset="0"/>
                <a:cs typeface="Times New Roman" pitchFamily="18" charset="0"/>
              </a:rPr>
              <a:t>І бөлім «Зеректік»</a:t>
            </a:r>
          </a:p>
          <a:p>
            <a:pPr marL="0" indent="0" algn="ctr" eaLnBrk="1" hangingPunct="1">
              <a:buClr>
                <a:srgbClr val="9A5315"/>
              </a:buClr>
              <a:buNone/>
            </a:pPr>
            <a:r>
              <a:rPr lang="kk-KZ" sz="4800" dirty="0" smtClean="0">
                <a:solidFill>
                  <a:srgbClr val="9A5315"/>
                </a:solidFill>
                <a:latin typeface="Times New Roman" pitchFamily="18" charset="0"/>
                <a:cs typeface="Times New Roman" pitchFamily="18" charset="0"/>
              </a:rPr>
              <a:t>ІІ бөлім «Терең білім»</a:t>
            </a:r>
          </a:p>
          <a:p>
            <a:pPr marL="0" indent="0" algn="ctr" eaLnBrk="1" hangingPunct="1">
              <a:buClr>
                <a:srgbClr val="9A5315"/>
              </a:buClr>
              <a:buNone/>
            </a:pPr>
            <a:r>
              <a:rPr lang="kk-KZ" sz="4800" dirty="0" smtClean="0">
                <a:solidFill>
                  <a:srgbClr val="9A5315"/>
                </a:solidFill>
                <a:latin typeface="Times New Roman" pitchFamily="18" charset="0"/>
                <a:cs typeface="Times New Roman" pitchFamily="18" charset="0"/>
              </a:rPr>
              <a:t>ІІІ бөлім «Ғажайып үштік»</a:t>
            </a:r>
          </a:p>
          <a:p>
            <a:pPr marL="0" indent="0" algn="ctr" eaLnBrk="1" hangingPunct="1">
              <a:buClr>
                <a:srgbClr val="9A5315"/>
              </a:buClr>
              <a:buNone/>
            </a:pPr>
            <a:r>
              <a:rPr lang="en-US" sz="4800" dirty="0" smtClean="0">
                <a:solidFill>
                  <a:srgbClr val="9A5315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kk-KZ" sz="4800" dirty="0" smtClean="0">
                <a:solidFill>
                  <a:srgbClr val="9A5315"/>
                </a:solidFill>
                <a:latin typeface="Times New Roman" pitchFamily="18" charset="0"/>
                <a:cs typeface="Times New Roman" pitchFamily="18" charset="0"/>
              </a:rPr>
              <a:t>бөлім «Жүйрік ой»</a:t>
            </a:r>
          </a:p>
          <a:p>
            <a:pPr marL="0" indent="0" algn="ctr" eaLnBrk="1" hangingPunct="1">
              <a:buClr>
                <a:srgbClr val="9A5315"/>
              </a:buClr>
              <a:buFont typeface="Arial" charset="0"/>
              <a:buNone/>
            </a:pPr>
            <a:endParaRPr lang="ru-RU" sz="2800" dirty="0" smtClean="0">
              <a:solidFill>
                <a:srgbClr val="9A5315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052175" y="6176963"/>
            <a:ext cx="935038" cy="50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8965892" cy="4187952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І топ – «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Бірлік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ІІ топ – «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Татулық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ІІІ топ – «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Достық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963" y="257175"/>
            <a:ext cx="10058400" cy="1219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1"/>
              </a:spcBef>
              <a:spcAft>
                <a:spcPts val="0"/>
              </a:spcAft>
              <a:defRPr/>
            </a:pPr>
            <a:r>
              <a:rPr lang="ru-RU" b="1" dirty="0" smtClean="0"/>
              <a:t>І </a:t>
            </a:r>
            <a:r>
              <a:rPr lang="ru-RU" b="1" dirty="0" err="1" smtClean="0"/>
              <a:t>бөлім </a:t>
            </a:r>
            <a:r>
              <a:rPr lang="ru-RU" b="1" dirty="0" smtClean="0"/>
              <a:t>– «</a:t>
            </a:r>
            <a:r>
              <a:rPr lang="ru-RU" b="1" dirty="0" err="1" smtClean="0"/>
              <a:t>Зеректік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9A5315">
                  <a:lumMod val="50000"/>
                </a:srgbClr>
              </a:solidFill>
            </a:endParaRPr>
          </a:p>
        </p:txBody>
      </p:sp>
      <p:sp>
        <p:nvSpPr>
          <p:cNvPr id="6" name="Скругленный прямоугольник 5">
            <a:hlinkClick r:id="rId2" action="ppaction://hlinksldjump" highlightClick="1"/>
          </p:cNvPr>
          <p:cNvSpPr/>
          <p:nvPr/>
        </p:nvSpPr>
        <p:spPr>
          <a:xfrm>
            <a:off x="1874520" y="1892300"/>
            <a:ext cx="2617470" cy="14287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Бірлік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hlinkClick r:id="rId3" action="ppaction://hlinksldjump" highlightClick="1"/>
          </p:cNvPr>
          <p:cNvSpPr/>
          <p:nvPr/>
        </p:nvSpPr>
        <p:spPr>
          <a:xfrm>
            <a:off x="4994910" y="1868488"/>
            <a:ext cx="2834640" cy="14287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Татулық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hlinkClick r:id="rId4" action="ppaction://hlinksldjump" highlightClick="1"/>
          </p:cNvPr>
          <p:cNvSpPr/>
          <p:nvPr/>
        </p:nvSpPr>
        <p:spPr>
          <a:xfrm>
            <a:off x="8430578" y="1811338"/>
            <a:ext cx="2587942" cy="14287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Достық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алее 8">
            <a:hlinkClick r:id="rId5" action="ppaction://hlinksldjump" highlightClick="1"/>
          </p:cNvPr>
          <p:cNvSpPr/>
          <p:nvPr/>
        </p:nvSpPr>
        <p:spPr>
          <a:xfrm>
            <a:off x="11052175" y="6176963"/>
            <a:ext cx="935038" cy="508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82700" y="2919413"/>
            <a:ext cx="4075113" cy="7858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Абай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Құнанбаев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79265" y="2933061"/>
            <a:ext cx="4073525" cy="7858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денсаулық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82700" y="5494338"/>
            <a:ext cx="4075113" cy="7858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күйші</a:t>
            </a:r>
            <a:endParaRPr lang="ru-RU" sz="3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92913" y="5494338"/>
            <a:ext cx="4073525" cy="7858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көкек</a:t>
            </a:r>
            <a:endParaRPr lang="ru-RU" sz="3200" dirty="0"/>
          </a:p>
        </p:txBody>
      </p:sp>
      <p:sp>
        <p:nvSpPr>
          <p:cNvPr id="3174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1 </a:t>
            </a:r>
            <a:r>
              <a:rPr lang="kk-KZ" dirty="0" smtClean="0"/>
              <a:t>топтың сұрақтары</a:t>
            </a:r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213" y="1668463"/>
            <a:ext cx="4549775" cy="142716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«Күз» өлеңінің 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авторы 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73838" y="1668463"/>
            <a:ext cx="4549775" cy="142716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байлық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не? 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69679" y="4257036"/>
            <a:ext cx="4549775" cy="142716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Күйді орындаушы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3838" y="4243388"/>
            <a:ext cx="4549775" cy="14271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Ұя салмайтын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құс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4" name="Управляющая кнопка: далее 13">
            <a:hlinkClick r:id="rId2" action="ppaction://hlinksldjump" highlightClick="1"/>
          </p:cNvPr>
          <p:cNvSpPr/>
          <p:nvPr/>
        </p:nvSpPr>
        <p:spPr>
          <a:xfrm>
            <a:off x="11325225" y="6280150"/>
            <a:ext cx="866775" cy="577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82700" y="2919413"/>
            <a:ext cx="4075113" cy="7858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Әубәкіров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92913" y="2919413"/>
            <a:ext cx="4073525" cy="7858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айтыс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82700" y="5494338"/>
            <a:ext cx="4075113" cy="7858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жапалақ</a:t>
            </a:r>
            <a:endParaRPr lang="ru-RU" sz="3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92913" y="5494338"/>
            <a:ext cx="4073525" cy="7858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3200" dirty="0"/>
          </a:p>
        </p:txBody>
      </p:sp>
      <p:sp>
        <p:nvSpPr>
          <p:cNvPr id="3277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kk-KZ" dirty="0" smtClean="0"/>
              <a:t>2 топтың сұрақтары</a:t>
            </a:r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213" y="1627520"/>
            <a:ext cx="4549775" cy="142716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Қазақтың тұңғыш ғарышкері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73838" y="1668463"/>
            <a:ext cx="4549775" cy="142716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ақынның өлең жарысы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65213" y="4243388"/>
            <a:ext cx="4549775" cy="142716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Күндіз көрмейтін құс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3838" y="4243388"/>
            <a:ext cx="4549775" cy="14271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ғасырда неше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бар? </a:t>
            </a:r>
            <a:endParaRPr lang="ru-RU" sz="3200" dirty="0"/>
          </a:p>
        </p:txBody>
      </p:sp>
      <p:sp>
        <p:nvSpPr>
          <p:cNvPr id="14" name="Управляющая кнопка: далее 13">
            <a:hlinkClick r:id="rId2" action="ppaction://hlinksldjump" highlightClick="1"/>
          </p:cNvPr>
          <p:cNvSpPr/>
          <p:nvPr/>
        </p:nvSpPr>
        <p:spPr>
          <a:xfrm>
            <a:off x="11325225" y="6280150"/>
            <a:ext cx="866775" cy="577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82700" y="2919413"/>
            <a:ext cx="4075113" cy="7858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А.Құнанбаев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92913" y="2919413"/>
            <a:ext cx="4073525" cy="7858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аққу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82700" y="5494338"/>
            <a:ext cx="4075113" cy="7858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есім</a:t>
            </a:r>
            <a:endParaRPr lang="ru-RU" sz="3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92913" y="5494338"/>
            <a:ext cx="4073525" cy="7858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түйе, сиыр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жылқы, қой, ешкі</a:t>
            </a:r>
            <a:endParaRPr lang="ru-RU" sz="2400" dirty="0"/>
          </a:p>
        </p:txBody>
      </p:sp>
      <p:sp>
        <p:nvSpPr>
          <p:cNvPr id="3379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kk-KZ" dirty="0" smtClean="0"/>
              <a:t>3 топтың сұрақтары</a:t>
            </a:r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5213" y="1668463"/>
            <a:ext cx="4549775" cy="142716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«Ғылым таппай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мақтанба» өлеңінің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авторы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73838" y="1668463"/>
            <a:ext cx="4549775" cy="142716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«Көлдің сәні» деп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қай құсты айтамыз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65213" y="4243388"/>
            <a:ext cx="4549775" cy="142716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Заттың атын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білдіретін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сөз табы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3838" y="4243388"/>
            <a:ext cx="4549775" cy="14271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Төрт түлікті ата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/>
          </a:p>
        </p:txBody>
      </p:sp>
      <p:sp>
        <p:nvSpPr>
          <p:cNvPr id="14" name="Управляющая кнопка: далее 13">
            <a:hlinkClick r:id="rId2" action="ppaction://hlinksldjump" highlightClick="1"/>
          </p:cNvPr>
          <p:cNvSpPr/>
          <p:nvPr/>
        </p:nvSpPr>
        <p:spPr>
          <a:xfrm>
            <a:off x="11325225" y="6280150"/>
            <a:ext cx="866775" cy="577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ІІ </a:t>
            </a:r>
            <a:r>
              <a:rPr lang="ru-RU" b="1" dirty="0" err="1" smtClean="0"/>
              <a:t>бөлім </a:t>
            </a:r>
            <a:r>
              <a:rPr lang="ru-RU" b="1" dirty="0" smtClean="0"/>
              <a:t>– «</a:t>
            </a:r>
            <a:r>
              <a:rPr lang="ru-RU" b="1" dirty="0" err="1" smtClean="0"/>
              <a:t>Терең білім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00038" y="1277163"/>
            <a:ext cx="2160240" cy="30689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freezing" dir="t"/>
          </a:scene3d>
          <a:sp3d extrusionH="38100" prstMaterial="dkEdge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 action="ppaction://hlinksldjump"/>
              </a:rPr>
              <a:t>Дүниетану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0412" y="1161492"/>
            <a:ext cx="2160240" cy="3068960"/>
          </a:xfrm>
          <a:prstGeom prst="rect">
            <a:avLst/>
          </a:prstGeom>
          <a:solidFill>
            <a:srgbClr val="FFFF00"/>
          </a:solidFill>
          <a:ln w="34925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freezing" dir="t"/>
          </a:scene3d>
          <a:sp3d extrusionH="38100" prstMaterial="dkEdge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hlinkClick r:id="rId3" action="ppaction://hlinksldjump"/>
              </a:rPr>
              <a:t>Математика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2567" y="2908204"/>
            <a:ext cx="2160240" cy="3068960"/>
          </a:xfrm>
          <a:prstGeom prst="rec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freezing" dir="t"/>
          </a:scene3d>
          <a:sp3d extrusionH="38100" prstMaterial="dkEdge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linkClick r:id="rId4" action="ppaction://hlinksldjump"/>
              </a:rPr>
              <a:t>Қазақ тілі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518</Words>
  <Application>Microsoft Office PowerPoint</Application>
  <PresentationFormat>Произвольный</PresentationFormat>
  <Paragraphs>110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Nature Illustration 16x9</vt:lpstr>
      <vt:lpstr>Слайд 1</vt:lpstr>
      <vt:lpstr>Слайд 2</vt:lpstr>
      <vt:lpstr>Сабақ жоспары</vt:lpstr>
      <vt:lpstr>Слайд 4</vt:lpstr>
      <vt:lpstr>І бөлім – «Зеректік» </vt:lpstr>
      <vt:lpstr>1 топтың сұрақтары</vt:lpstr>
      <vt:lpstr>2 топтың сұрақтары</vt:lpstr>
      <vt:lpstr>3 топтың сұрақтары</vt:lpstr>
      <vt:lpstr>ІІ бөлім – «Терең білім» </vt:lpstr>
      <vt:lpstr>Слайд 10</vt:lpstr>
      <vt:lpstr>Слайд 11</vt:lpstr>
      <vt:lpstr>Слайд 12</vt:lpstr>
      <vt:lpstr>ІІІ бөлім «Ғажайып үштік» </vt:lpstr>
      <vt:lpstr>1 ұяшық сұрақтары</vt:lpstr>
      <vt:lpstr>2 ұяшық сұрақтары</vt:lpstr>
      <vt:lpstr>     3 ұяшық.  Суреттер сөйлейді Суретте не бейнеленген? Ол туралы не білесің? 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БАСТАУЫШ СЫНЫП ДАРАБОЗЫ</dc:title>
  <dc:creator/>
  <cp:keywords/>
  <cp:lastModifiedBy/>
  <cp:revision>3</cp:revision>
  <dcterms:created xsi:type="dcterms:W3CDTF">2014-04-26T05:50:17Z</dcterms:created>
  <dcterms:modified xsi:type="dcterms:W3CDTF">2017-12-08T05:10:39Z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