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8" r:id="rId4"/>
    <p:sldId id="259" r:id="rId5"/>
    <p:sldId id="265" r:id="rId6"/>
    <p:sldId id="266" r:id="rId7"/>
    <p:sldId id="276" r:id="rId8"/>
    <p:sldId id="267" r:id="rId9"/>
    <p:sldId id="277" r:id="rId10"/>
    <p:sldId id="261" r:id="rId11"/>
    <p:sldId id="279" r:id="rId12"/>
    <p:sldId id="278" r:id="rId13"/>
    <p:sldId id="289" r:id="rId14"/>
    <p:sldId id="263" r:id="rId15"/>
    <p:sldId id="282" r:id="rId16"/>
    <p:sldId id="262" r:id="rId17"/>
    <p:sldId id="288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70" autoAdjust="0"/>
    <p:restoredTop sz="94660"/>
  </p:normalViewPr>
  <p:slideViewPr>
    <p:cSldViewPr>
      <p:cViewPr>
        <p:scale>
          <a:sx n="75" d="100"/>
          <a:sy n="75" d="100"/>
        </p:scale>
        <p:origin x="-14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E64CF-3669-482C-AF76-19966AFB2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B6A6A-7657-45E7-BCFD-CE5E298C2C59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EEB2-7C9A-43F4-B100-3B15E8A3DF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hyperlink" Target="http://s45.radikal.ru/i109/0810/e1/3f0610f33621.gi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images (59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6" descr="375351564 (1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28318">
            <a:off x="942975" y="3452813"/>
            <a:ext cx="1890713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7" descr="71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8" descr="717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875" y="5429264"/>
            <a:ext cx="92868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10" descr="dve-pticy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4813" y="2446338"/>
            <a:ext cx="36433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91072" y="2372007"/>
            <a:ext cx="4146583" cy="1717676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algn="ctr">
              <a:defRPr/>
            </a:pPr>
            <a:r>
              <a:rPr lang="kk-KZ" sz="54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3300"/>
                </a:solidFill>
              </a:rPr>
              <a:t>Қош </a:t>
            </a:r>
          </a:p>
          <a:p>
            <a:pPr algn="ctr">
              <a:defRPr/>
            </a:pPr>
            <a:r>
              <a:rPr lang="kk-KZ" sz="54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3300"/>
                </a:solidFill>
              </a:rPr>
              <a:t>келдіңіздер !</a:t>
            </a:r>
            <a:endParaRPr lang="ru-RU" sz="54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pic>
        <p:nvPicPr>
          <p:cNvPr id="2056" name="Picture 4" descr="Картинка 130 из 427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135373">
            <a:off x="468313" y="0"/>
            <a:ext cx="35401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7" name="AutoShape 2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8" name="Picture 30" descr="YELLOW-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3" descr="ANd9GcTRkcCn85WLT_fJgaIuA1WD5de_vlqMQhvcwjab8572fD9v_83Uv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266382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35"/>
          <p:cNvSpPr>
            <a:spLocks noChangeArrowheads="1"/>
          </p:cNvSpPr>
          <p:nvPr/>
        </p:nvSpPr>
        <p:spPr bwMode="auto">
          <a:xfrm>
            <a:off x="3132138" y="260350"/>
            <a:ext cx="56765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4000" b="1" i="1" u="sng" dirty="0" smtClean="0">
                <a:solidFill>
                  <a:srgbClr val="FF0000"/>
                </a:solidFill>
                <a:latin typeface="Georgia" pitchFamily="18" charset="0"/>
              </a:rPr>
              <a:t>Дәптермен  </a:t>
            </a:r>
            <a:r>
              <a:rPr lang="kk-KZ" sz="4000" b="1" i="1" u="sng" dirty="0">
                <a:solidFill>
                  <a:srgbClr val="FF0000"/>
                </a:solidFill>
                <a:latin typeface="Georgia" pitchFamily="18" charset="0"/>
              </a:rPr>
              <a:t>жұмыс</a:t>
            </a:r>
            <a:endParaRPr lang="ru-RU" sz="4000" b="1" i="1" u="sng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1" name="Text Box 36"/>
          <p:cNvSpPr txBox="1">
            <a:spLocks noChangeArrowheads="1"/>
          </p:cNvSpPr>
          <p:nvPr/>
        </p:nvSpPr>
        <p:spPr bwMode="auto">
          <a:xfrm>
            <a:off x="179388" y="1700213"/>
            <a:ext cx="865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 smtClean="0">
                <a:solidFill>
                  <a:srgbClr val="0066FF"/>
                </a:solidFill>
                <a:latin typeface="Times New Roman" pitchFamily="18" charset="0"/>
              </a:rPr>
              <a:t>17</a:t>
            </a:r>
            <a:r>
              <a:rPr lang="kk-KZ" sz="2400" b="1" i="1" dirty="0" smtClean="0">
                <a:solidFill>
                  <a:srgbClr val="0066FF"/>
                </a:solidFill>
                <a:latin typeface="Times New Roman" pitchFamily="18" charset="0"/>
              </a:rPr>
              <a:t>-жаттығу</a:t>
            </a:r>
            <a:r>
              <a:rPr lang="kk-KZ" sz="2400" b="1" i="1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  <a:endParaRPr lang="ru-RU" sz="2800" b="1" i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227687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Жұмбақты қатесіз көшіріп жаз.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4653136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карта</a:t>
            </a:r>
            <a:endParaRPr lang="ru-RU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57332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Леп белгісі неліктен қойылғанын айт.</a:t>
            </a:r>
            <a:endParaRPr lang="ru-RU" dirty="0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4" descr="Gradient_al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rgbClr val="0099FF"/>
            </a:solidFill>
          </a:ln>
        </p:spPr>
      </p:pic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1066800" y="381000"/>
            <a:ext cx="73914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Сергіту  сәті:</a:t>
            </a: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685800" y="1828800"/>
            <a:ext cx="4114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kk-KZ" sz="2400" dirty="0">
              <a:solidFill>
                <a:schemeClr val="hlink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kk-KZ" sz="2400" dirty="0">
              <a:solidFill>
                <a:schemeClr val="hlink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9088" name="Picture 2" descr="C:\Documents and Settings\User\Рабочий стол\картинки на школьныю тему\Рисуно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362200"/>
            <a:ext cx="3406775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1835696" y="2348880"/>
          <a:ext cx="4752528" cy="1324595"/>
        </p:xfrm>
        <a:graphic>
          <a:graphicData uri="http://schemas.openxmlformats.org/presentationml/2006/ole">
            <p:oleObj spid="_x0000_s33793" name="Объект упаковщика для оболочки" showAsIcon="1" r:id="rId5" imgW="2130480" imgH="4885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Gradient_al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</p:pic>
      <p:pic>
        <p:nvPicPr>
          <p:cNvPr id="5" name="Picture 30" descr="YELLOW-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 descr="ANd9GcTRkcCn85WLT_fJgaIuA1WD5de_vlqMQhvcwjab8572fD9v_83Uv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175" y="0"/>
            <a:ext cx="26638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3568" y="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66FF"/>
                </a:solidFill>
                <a:latin typeface="Times New Roman" pitchFamily="18" charset="0"/>
              </a:rPr>
              <a:t>1</a:t>
            </a:r>
            <a:r>
              <a:rPr lang="kk-KZ" sz="2400" b="1" i="1" dirty="0" smtClean="0">
                <a:solidFill>
                  <a:srgbClr val="0066FF"/>
                </a:solidFill>
                <a:latin typeface="Times New Roman" pitchFamily="18" charset="0"/>
              </a:rPr>
              <a:t>8-жаттығу.   </a:t>
            </a:r>
            <a:r>
              <a:rPr lang="kk-KZ" sz="2400" b="1" i="1" dirty="0" smtClean="0">
                <a:solidFill>
                  <a:srgbClr val="C00000"/>
                </a:solidFill>
                <a:latin typeface="Times New Roman" pitchFamily="18" charset="0"/>
              </a:rPr>
              <a:t>Мәтінмен жұмыс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34817" name="Picture 1" descr="F:\20171204_1513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836712"/>
            <a:ext cx="6552728" cy="3096344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43608" y="4149080"/>
            <a:ext cx="734481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Көктемде қыздар гүл тұқымын септі. Ұлдар раушан және жауқазын гүлдерін отырғызды.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Біраздан соң бұл өсімдіктер көктей бастады. Балалар оларға күтім жасады.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Жазда алуан түсті гүлдер жайқалып өсті.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187624" y="5640343"/>
            <a:ext cx="720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Керекті сөздер: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суарды, арамшөптерді жұлды, гүл шоқтарын жасады,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kk-KZ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қыркүйекте, мұғалімге сыйлады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F:\20171205_113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424936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yellowwall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19872" y="11663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5696" y="69443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75656" y="624171"/>
            <a:ext cx="691276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«Тез </a:t>
            </a:r>
            <a:r>
              <a:rPr kumimoji="0" lang="ru-RU" sz="2400" b="0" i="1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ойлан</a:t>
            </a:r>
            <a:r>
              <a:rPr kumimoji="0" lang="ru-RU" sz="2400" b="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ойыны</a:t>
            </a:r>
            <a:r>
              <a:rPr kumimoji="0" lang="ru-RU" sz="2400" b="0" i="0" u="sng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Ойынның шарты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айтылған сөйлемдерді балалар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тез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анықтайды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Егер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сөйлемнің соңында нүкте болса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отыра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калады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сұрақ белгісі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болса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оң қолдарын жоғары көтереді,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белгісі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болса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қолдарын бірдей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жоғары көтереді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Бүгінгі сабақ сендерге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ұнады ма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Ауа-райы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неткен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тамаша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Алақай,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Астанаға баратын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болдым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Бүгін менің көңіл-күйім жақсы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Ертең киноға барасың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Менің достарым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9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9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9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3419872" y="2060848"/>
          <a:ext cx="4248471" cy="4556760"/>
        </p:xfrm>
        <a:graphic>
          <a:graphicData uri="http://schemas.openxmlformats.org/drawingml/2006/table">
            <a:tbl>
              <a:tblPr/>
              <a:tblGrid>
                <a:gridCol w="590344"/>
                <a:gridCol w="537464"/>
                <a:gridCol w="681615"/>
                <a:gridCol w="609539"/>
                <a:gridCol w="609539"/>
                <a:gridCol w="609985"/>
                <a:gridCol w="609985"/>
              </a:tblGrid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4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ғ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щ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ц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ң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600" dirty="0"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47864" y="1484784"/>
            <a:ext cx="3568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Кестедегі облыс, қала аттарын тап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692696"/>
            <a:ext cx="3780418" cy="74278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prstTxWarp prst="textCascade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kk-KZ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Кім зерек?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tvoyrebenok.ru/images/presentation/school/m/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9" y="0"/>
            <a:ext cx="911968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4462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                            </a:t>
            </a:r>
            <a:r>
              <a:rPr lang="ru-RU" sz="2400" b="1" dirty="0" err="1" smtClean="0"/>
              <a:t>Қорытындылау</a:t>
            </a:r>
            <a:r>
              <a:rPr lang="ru-RU" sz="2400" b="1" dirty="0" err="1"/>
              <a:t>.</a:t>
            </a:r>
            <a:r>
              <a:rPr lang="ru-RU" sz="2400" b="1" dirty="0"/>
              <a:t> </a:t>
            </a:r>
            <a:endParaRPr lang="ru-RU" sz="24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052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 smtClean="0"/>
              <a:t>1. Өзім сөзден тұрамын</a:t>
            </a:r>
            <a:br>
              <a:rPr lang="kk-KZ" dirty="0" smtClean="0"/>
            </a:br>
            <a:r>
              <a:rPr lang="kk-KZ" dirty="0" smtClean="0"/>
              <a:t>Біткен ойды құрамын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268760"/>
            <a:ext cx="113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/>
              <a:t>( Сөйлем)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 smtClean="0"/>
              <a:t>2. Сөзді құрап, доп тіземін,</a:t>
            </a:r>
            <a:br>
              <a:rPr lang="kk-KZ" dirty="0" smtClean="0"/>
            </a:br>
            <a:r>
              <a:rPr lang="kk-KZ" dirty="0" smtClean="0"/>
              <a:t>Қоя салсаң, бір тары,</a:t>
            </a:r>
            <a:br>
              <a:rPr lang="kk-KZ" dirty="0" smtClean="0"/>
            </a:br>
            <a:r>
              <a:rPr lang="kk-KZ" dirty="0" smtClean="0"/>
              <a:t>Жаңалықты жеткіземін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2204864"/>
            <a:ext cx="195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/>
              <a:t>(Хабарлы сөйлем)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708920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3. Ойды аяқтап орақ тұрады,</a:t>
            </a:r>
            <a:br>
              <a:rPr lang="kk-KZ" dirty="0" smtClean="0"/>
            </a:br>
            <a:r>
              <a:rPr lang="kk-KZ" dirty="0" smtClean="0"/>
              <a:t>Жауап сөз қалап тұрады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2996952"/>
            <a:ext cx="19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/>
              <a:t>(Сұраулы сөйлем)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3501008"/>
            <a:ext cx="4374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4. Ұранды, шаттықты</a:t>
            </a:r>
            <a:br>
              <a:rPr lang="kk-KZ" dirty="0" smtClean="0"/>
            </a:br>
            <a:r>
              <a:rPr lang="kk-KZ" dirty="0" smtClean="0"/>
              <a:t>Өкініш аптықты</a:t>
            </a:r>
            <a:br>
              <a:rPr lang="kk-KZ" dirty="0" smtClean="0"/>
            </a:br>
            <a:r>
              <a:rPr lang="kk-KZ" dirty="0" smtClean="0"/>
              <a:t>Білдіріп ойын талайдың</a:t>
            </a:r>
            <a:br>
              <a:rPr lang="kk-KZ" dirty="0" smtClean="0"/>
            </a:br>
            <a:r>
              <a:rPr lang="kk-KZ" dirty="0" smtClean="0"/>
              <a:t>Шарға ине қадаймын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4293096"/>
            <a:ext cx="1627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(Лепті сөйлем)</a:t>
            </a:r>
            <a:endParaRPr lang="ru-RU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827584" y="4766955"/>
            <a:ext cx="56521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Сонымен балалар лепті сөйлем дегеніміз не?</a:t>
            </a:r>
            <a:b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Лепті сөйлемнен кейін қандай тыныс белгісі қойылады? </a:t>
            </a:r>
            <a:endParaRPr kumimoji="0" lang="kk-KZ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620688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>
                <a:solidFill>
                  <a:srgbClr val="FF0000"/>
                </a:solidFill>
              </a:rPr>
              <a:t>“Жұмбақ шешу”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6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6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6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33956-7F3B-42F4-BBA0-9B65B858E76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74549" y="548680"/>
            <a:ext cx="525497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2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Табыс ағашы</a:t>
            </a:r>
            <a:endParaRPr lang="ru-RU" sz="32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74754" name="Picture 2" descr="F:\20171205_111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67844" y="1952836"/>
            <a:ext cx="4032448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narod.ru/images/ramka_2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39676"/>
            <a:ext cx="9144000" cy="7225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Үйге тапсырма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267744" y="1988840"/>
            <a:ext cx="4752528" cy="4104456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>
                <a:solidFill>
                  <a:schemeClr val="tx1"/>
                </a:solidFill>
              </a:rPr>
              <a:t>Ережелерді қайталау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400" smtClean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ru-RU" sz="2400" smtClean="0"/>
          </a:p>
        </p:txBody>
      </p:sp>
      <p:pic>
        <p:nvPicPr>
          <p:cNvPr id="47110" name="Picture 6" descr="75845313_75325241_8de9ecca033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WordArt 8"/>
          <p:cNvSpPr>
            <a:spLocks noChangeArrowheads="1" noChangeShapeType="1" noTextEdit="1"/>
          </p:cNvSpPr>
          <p:nvPr/>
        </p:nvSpPr>
        <p:spPr bwMode="auto">
          <a:xfrm>
            <a:off x="430213" y="981075"/>
            <a:ext cx="8713787" cy="220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k-KZ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Жарайсыңдар!</a:t>
            </a:r>
            <a:endParaRPr lang="ru-RU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4" name="Рисунок 8" descr="717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4604/talalaeva-maria.8/0_4bbbc_347b91b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09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548680"/>
            <a:ext cx="71740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Сабақтың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мақсаты: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187624" y="2210381"/>
            <a:ext cx="61926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2.1.3.1 - күнделікті өмірде кездесетін жағдаяттарға байланысты сөйлеу мәдениетін сақтап, диалогке қатысу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2.2.5.1 - дереккөздерден (сөздік, анықтамалық, энциклопедия) мәліметті табу жолын анықтап,  берілген тақырып, сұрақ бойынша мәліметті іріктеп алу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2.3.7.1 - сөйлем түрлерін айтылу мақсатына сәйкес тыныс белгілерін (нүкте, сұрақ белгісі, леп белгісі) қою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2.4.2.6 - сөйлемдегі бір-бірімен байланысып тұрған сөздерді табу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ttp://mistergid.ru/image/upload/2011-08-07/330026694634_6_ryirrssrryery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" y="0"/>
            <a:ext cx="913833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Ұйымдастыру кезеңі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195736" y="2869774"/>
            <a:ext cx="24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1124744"/>
            <a:ext cx="498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ПСИХОЛОГИЯЛЫҚ ДАЙЫНДЫҚ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 descr="http://mirgif.com/4/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0350" y="0"/>
            <a:ext cx="2533650" cy="2609851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555776" y="1589311"/>
            <a:ext cx="44999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«Шаңырақ»</a:t>
            </a:r>
            <a:endParaRPr kumimoji="0" lang="ru-RU" sz="2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Дөңгеленіп тұрайық,</a:t>
            </a:r>
            <a:endParaRPr kumimoji="0" lang="ru-RU" sz="2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Керегені құрайық.</a:t>
            </a:r>
            <a:endParaRPr kumimoji="0" lang="ru-RU" sz="2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Уықтар болып созылып,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Шаңырақты құрайық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035.radikal.ru/0901/84/2fe9437c14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0304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Ой  </a:t>
            </a:r>
            <a:r>
              <a:rPr lang="kk-KZ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қозғау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636912"/>
            <a:ext cx="4427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2400" dirty="0" err="1" smtClean="0">
                <a:solidFill>
                  <a:schemeClr val="tx1"/>
                </a:solidFill>
              </a:rPr>
              <a:t>Хабарлы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сөйлем дегеніміз</a:t>
            </a:r>
            <a:r>
              <a:rPr lang="ru-RU" sz="2400" dirty="0" smtClean="0">
                <a:solidFill>
                  <a:schemeClr val="tx1"/>
                </a:solidFill>
              </a:rPr>
              <a:t> не ?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Сұраулы сөйлем дегеніміз</a:t>
            </a:r>
            <a:r>
              <a:rPr lang="ru-RU" sz="2400" dirty="0" smtClean="0">
                <a:solidFill>
                  <a:schemeClr val="tx1"/>
                </a:solidFill>
              </a:rPr>
              <a:t> не?</a:t>
            </a:r>
          </a:p>
          <a:p>
            <a:pPr>
              <a:buFontTx/>
              <a:buChar char="-"/>
            </a:pPr>
            <a:r>
              <a:rPr lang="kk-KZ" sz="2400" dirty="0" smtClean="0"/>
              <a:t>Лепті сөйлем дегеніміз не?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340768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Сөйлем дегеніміз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 ?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Сөйлемнің неше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түрі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бар 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қалай аталады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59632" y="404664"/>
          <a:ext cx="6408714" cy="4392489"/>
        </p:xfrm>
        <a:graphic>
          <a:graphicData uri="http://schemas.openxmlformats.org/drawingml/2006/table">
            <a:tbl>
              <a:tblPr/>
              <a:tblGrid>
                <a:gridCol w="640601"/>
                <a:gridCol w="640601"/>
                <a:gridCol w="640601"/>
                <a:gridCol w="640601"/>
                <a:gridCol w="640601"/>
                <a:gridCol w="640601"/>
                <a:gridCol w="640601"/>
                <a:gridCol w="641953"/>
                <a:gridCol w="640601"/>
                <a:gridCol w="641953"/>
              </a:tblGrid>
              <a:tr h="3920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Л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6245" algn="l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	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Е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П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Т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І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С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Ө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Й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Л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Е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FF0000"/>
                          </a:solidFill>
                          <a:latin typeface="AsylbekM21Cooper.kz"/>
                          <a:ea typeface="Calibri"/>
                          <a:cs typeface="Arial"/>
                        </a:rPr>
                        <a:t>М</a:t>
                      </a: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6623" marR="66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Круглая лента лицом вверх 4"/>
          <p:cNvSpPr/>
          <p:nvPr/>
        </p:nvSpPr>
        <p:spPr>
          <a:xfrm>
            <a:off x="179512" y="332656"/>
            <a:ext cx="3312368" cy="1008112"/>
          </a:xfrm>
          <a:prstGeom prst="ellipseRibbon2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Сөзжұмбақ шешу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463803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 </a:t>
            </a:r>
            <a:r>
              <a:rPr lang="ru-RU" dirty="0" err="1"/>
              <a:t>Ешкінің төлі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2) </a:t>
            </a:r>
            <a:r>
              <a:rPr lang="ru-RU" dirty="0" err="1"/>
              <a:t>Төрт түлік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3) </a:t>
            </a:r>
            <a:r>
              <a:rPr lang="ru-RU" dirty="0" err="1"/>
              <a:t>Ең ірі</a:t>
            </a:r>
            <a:r>
              <a:rPr lang="ru-RU" dirty="0"/>
              <a:t> </a:t>
            </a:r>
            <a:r>
              <a:rPr lang="ru-RU" dirty="0" err="1"/>
              <a:t>жануар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4) </a:t>
            </a:r>
            <a:r>
              <a:rPr lang="ru-RU" dirty="0" err="1"/>
              <a:t>Үй құсы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5) </a:t>
            </a:r>
            <a:r>
              <a:rPr lang="ru-RU" dirty="0" err="1"/>
              <a:t>Аңның үйі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6) </a:t>
            </a:r>
            <a:r>
              <a:rPr lang="ru-RU" dirty="0" err="1"/>
              <a:t>Біздің оқитын бөлме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4653136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7) Бас </a:t>
            </a:r>
            <a:r>
              <a:rPr lang="ru-RU" dirty="0" err="1"/>
              <a:t>киім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8) </a:t>
            </a:r>
            <a:r>
              <a:rPr lang="ru-RU" dirty="0" err="1"/>
              <a:t>нан</a:t>
            </a:r>
            <a:r>
              <a:rPr lang="ru-RU" dirty="0"/>
              <a:t> </a:t>
            </a:r>
            <a:r>
              <a:rPr lang="ru-RU" dirty="0" err="1"/>
              <a:t>атасы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9) </a:t>
            </a:r>
            <a:r>
              <a:rPr lang="ru-RU" dirty="0" err="1"/>
              <a:t>Әнші құс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10) </a:t>
            </a:r>
            <a:r>
              <a:rPr lang="ru-RU" dirty="0" err="1"/>
              <a:t>Кіші</a:t>
            </a:r>
            <a:r>
              <a:rPr lang="ru-RU" dirty="0"/>
              <a:t> </a:t>
            </a:r>
            <a:r>
              <a:rPr lang="ru-RU" dirty="0" err="1"/>
              <a:t>сөзінің қарсы мағынасы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11) </a:t>
            </a:r>
            <a:r>
              <a:rPr lang="ru-RU" dirty="0" err="1"/>
              <a:t>Білім</a:t>
            </a:r>
            <a:r>
              <a:rPr lang="ru-RU" dirty="0"/>
              <a:t> </a:t>
            </a:r>
            <a:r>
              <a:rPr lang="ru-RU" dirty="0" err="1"/>
              <a:t>ордасы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akpro100.net.ua/images/stories/frame/school/shool_aut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Волна 3"/>
          <p:cNvSpPr/>
          <p:nvPr/>
        </p:nvSpPr>
        <p:spPr>
          <a:xfrm>
            <a:off x="2071670" y="857232"/>
            <a:ext cx="5976664" cy="22322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800" dirty="0" smtClean="0"/>
              <a:t>ЖАҢА САБАҚ</a:t>
            </a:r>
            <a:endParaRPr lang="ru-RU" sz="4800" dirty="0"/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1928794" y="3000372"/>
            <a:ext cx="5256584" cy="2808312"/>
          </a:xfrm>
          <a:prstGeom prst="flowChartMulti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dirty="0" smtClean="0"/>
              <a:t>Лепті сөйлем</a:t>
            </a:r>
            <a:endParaRPr lang="ru-RU" sz="3600" dirty="0"/>
          </a:p>
        </p:txBody>
      </p:sp>
      <p:sp>
        <p:nvSpPr>
          <p:cNvPr id="6" name="Волна 5"/>
          <p:cNvSpPr/>
          <p:nvPr/>
        </p:nvSpPr>
        <p:spPr>
          <a:xfrm>
            <a:off x="2224070" y="1009632"/>
            <a:ext cx="5976664" cy="223224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800" dirty="0" smtClean="0"/>
              <a:t>ЖАҢА САБАҚ</a:t>
            </a:r>
            <a:endParaRPr lang="ru-RU" sz="4800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Өлеңді түсініп оқы.</a:t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Қазақстан картасы.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Өлең не туралы?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Өлең неліктен «Қазақстан картасы» деп аталады деп ойлайсың?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0" descr="YELLOW-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c\Pictures\abPhoto\1430479365_e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80648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ya-umni4ka.ru/wp-content/uploads/2012/01/shabl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061" cy="6858000"/>
          </a:xfrm>
          <a:prstGeom prst="rect">
            <a:avLst/>
          </a:prstGeom>
          <a:noFill/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92896"/>
            <a:ext cx="3240360" cy="224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411760" y="1258308"/>
            <a:ext cx="42484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Постер жасату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Жалпыға арналған тапсырма</a:t>
            </a: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YELLOW-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971600" y="1705599"/>
            <a:ext cx="73448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Қима қағаздағы сөйлемдерді хабарлы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сұраулы, лепті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сөйлемдерге айналдыру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Сыныпта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өнерлі оқушылар көп.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Қар қалың жауды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Бүгін менің туған күнім.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Оқушылар тапсырманы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орындап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болған соң, бір-бірін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бағалайды.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Сөйлемдерді дұрыс құрып, толық жауап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берсе,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көк карточканы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көтереді.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Сөйлемдерді дұрыс құрастыра алмаса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қызыл карточканы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көтереді.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2483768" y="188640"/>
            <a:ext cx="4104456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>
                <a:solidFill>
                  <a:schemeClr val="tx1"/>
                </a:solidFill>
              </a:rPr>
              <a:t>Кім жылдам?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368</Words>
  <Application>Microsoft Office PowerPoint</Application>
  <PresentationFormat>Экран (4:3)</PresentationFormat>
  <Paragraphs>164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Объект упаковщика для оболочки</vt:lpstr>
      <vt:lpstr>Слайд 1</vt:lpstr>
      <vt:lpstr>Слайд 2</vt:lpstr>
      <vt:lpstr>І. Ұйымдастыру кезеңі </vt:lpstr>
      <vt:lpstr>Ой  қозғау</vt:lpstr>
      <vt:lpstr>Слайд 5</vt:lpstr>
      <vt:lpstr>Слайд 6</vt:lpstr>
      <vt:lpstr>   Өлеңді түсініп оқы.   Қазақстан картасы. Өлең не туралы? Өлең неліктен «Қазақстан картасы» деп аталады деп ойлайсың?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Үйге тапсырма.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Тақырыбы "Лепті сөйлем"</dc:title>
  <dc:creator>RePack by SPecialiST</dc:creator>
  <cp:lastModifiedBy>ac</cp:lastModifiedBy>
  <cp:revision>80</cp:revision>
  <dcterms:created xsi:type="dcterms:W3CDTF">2014-11-18T08:05:57Z</dcterms:created>
  <dcterms:modified xsi:type="dcterms:W3CDTF">2017-12-05T08:24:33Z</dcterms:modified>
</cp:coreProperties>
</file>