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7" r:id="rId4"/>
    <p:sldId id="261" r:id="rId5"/>
    <p:sldId id="266" r:id="rId6"/>
    <p:sldId id="267" r:id="rId7"/>
    <p:sldId id="268" r:id="rId8"/>
    <p:sldId id="269" r:id="rId9"/>
    <p:sldId id="262" r:id="rId10"/>
    <p:sldId id="270" r:id="rId11"/>
    <p:sldId id="272" r:id="rId12"/>
    <p:sldId id="276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8285-0029-40EE-885D-165AB410412A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B2DC-642F-402F-B3C8-F12C65C252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6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8285-0029-40EE-885D-165AB410412A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B2DC-642F-402F-B3C8-F12C65C252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3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8285-0029-40EE-885D-165AB410412A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B2DC-642F-402F-B3C8-F12C65C252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7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8285-0029-40EE-885D-165AB410412A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B2DC-642F-402F-B3C8-F12C65C252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5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8285-0029-40EE-885D-165AB410412A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B2DC-642F-402F-B3C8-F12C65C252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02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8285-0029-40EE-885D-165AB410412A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B2DC-642F-402F-B3C8-F12C65C252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2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8285-0029-40EE-885D-165AB410412A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B2DC-642F-402F-B3C8-F12C65C252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8285-0029-40EE-885D-165AB410412A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B2DC-642F-402F-B3C8-F12C65C252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7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8285-0029-40EE-885D-165AB410412A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B2DC-642F-402F-B3C8-F12C65C252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29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8285-0029-40EE-885D-165AB410412A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B2DC-642F-402F-B3C8-F12C65C252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4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8285-0029-40EE-885D-165AB410412A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B2DC-642F-402F-B3C8-F12C65C252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2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68285-0029-40EE-885D-165AB410412A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BB2DC-642F-402F-B3C8-F12C65C252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0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s04.infourok.ru/uploads/ex/0b1d/0003185c-c79012db/img0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ds04.infourok.ru/uploads/ex/0b1d/0003185c-c79012db/img19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s04.infourok.ru/uploads/ex/0b1d/0003185c-c79012db/img15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Қайырлы күн, құрметті ұстаздар! ">
            <a:hlinkClick r:id="rId2" tooltip="&quot;Қайырлы күн, құрметті ұстаздар! 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064896" cy="618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970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 әрқайсысы қандай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прогреске қол жеткізді?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ой ұшқырлығы пайда болды,бір-біріне деген сенімі артты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 өзінің топта орындалып жатқан жұмыстың маңызды екенін, өз үлесін қосып жатқанын сезінді;</a:t>
            </a:r>
          </a:p>
          <a:p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 топтардың жұмыстарын тыңдап, олардың мүмкіншіліктерін салыстырып анализ жасай алды;</a:t>
            </a:r>
          </a:p>
          <a:p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Бақылаудың нәтижесінде өте тұйық және көшбасшы оқушылар анықталды.</a:t>
            </a:r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61" y="1700808"/>
            <a:ext cx="260191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7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жұмыс қалай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көмектесті немесе кедергі келтірді (екеуі де болуы ықтимал)?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көбі жаңа келгендіктен топта жұмыс дағдылары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жетіспеді;</a:t>
            </a:r>
          </a:p>
          <a:p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уақытты тиімді пайдалана алмауы;</a:t>
            </a:r>
          </a:p>
          <a:p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тәсілдерін қолданғанда,мысалы: оқушылардың өзін-өзі бағалай алмауы.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Привет\Desktop\Новая папка\Кембридж\Өткізген сабақтарым\сабақ фотолар\фото зат есім\Фото3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92" y="1600200"/>
            <a:ext cx="3672408" cy="2090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4" descr="C:\Users\Привет\Desktop\fff\SAM_49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92" y="3844834"/>
            <a:ext cx="3672408" cy="1816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7234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ындай жетістіктердің нәтижесінде білім беру жүйесін дүниежүзілік стандартқа">
            <a:hlinkClick r:id="rId2" tooltip="&quot;Осындай жетістіктердің нәтижесінде білім беру жүйесін дүниежүзілік стандартқа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758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зарларыңызға рахмет! ">
            <a:hlinkClick r:id="rId2" tooltip="&quot;Назарларыңызға рахмет! 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84887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48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 кеңес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отырысы</a:t>
            </a:r>
          </a:p>
          <a:p>
            <a:pPr marL="0" indent="0" algn="ctr">
              <a:buNone/>
            </a:pP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 оқу жылы</a:t>
            </a:r>
          </a:p>
          <a:p>
            <a:pPr marL="0" indent="0">
              <a:buNone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Мектептің түйінді мәселесін </a:t>
            </a:r>
          </a:p>
          <a:p>
            <a:pPr marL="0" indent="0">
              <a:buNone/>
            </a:pP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жүзеге асыру.</a:t>
            </a:r>
          </a:p>
          <a:p>
            <a:pPr marL="0" indent="0">
              <a:buNone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1.Оқытудың белсенді әдіс-формалары мен тиімді технологияларын іздестіре отырып,тәжірибе-сынақтар жүргізу.</a:t>
            </a:r>
          </a:p>
          <a:p>
            <a:pPr marL="0" indent="0">
              <a:buNone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2.Негізгі пәндер бойынша оқушылардың  І тоқсандағы бақылау жұмыстарының қорытындысы.(бақылау жұмыстарын өткізіп, қорытындысын әр тоқсан сайын шығарып отыру) (2,5,7- сыныптар, 3,4.6,8,9-сыныптар)</a:t>
            </a:r>
          </a:p>
          <a:p>
            <a:pPr marL="0" indent="0">
              <a:buNone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3.Интерактивті тақтаны сабақ үрдісінде тиімді пайдалану.</a:t>
            </a:r>
          </a:p>
          <a:p>
            <a:pPr marL="0" indent="0">
              <a:buNone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4,9-сыныптардың оқу жетістігін бағалау.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2" cy="1931814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1" y="2348880"/>
            <a:ext cx="2982036" cy="1872208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0339" y="4397971"/>
            <a:ext cx="2982036" cy="1728192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4275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Қытай ғұламасы Конфуций: Маған айтсаң, мен ұмытып қаламын. Маған көрсетсең, 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6700"/>
            <a:ext cx="6696743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77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3628" y="1628800"/>
            <a:ext cx="5658852" cy="44818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:Оқыту мен оқу тәсілдері арқылы проблемаларды шешу,тапсырмаларды орындау барысында оқушылар тобының бірлесіп жұмыс істеуі</a:t>
            </a:r>
            <a:endParaRPr lang="kk-K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222" y="1779366"/>
            <a:ext cx="242374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9442" y="211025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ақырыбы:Топтық жұмыстарды ұйымдастырудың тиімділігі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5" name="Picture 4" descr="C:\Users\Привет\Desktop\Новая папка\Кембридж\Өткізген сабақтарым\сабақ фотолар\фото 1сабақ\SAM_456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1140" y="1556793"/>
            <a:ext cx="2540700" cy="4248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72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lusana.ru/files/17087/653/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7931223" cy="574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65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573" y="260648"/>
            <a:ext cx="8229600" cy="6264696"/>
          </a:xfrm>
        </p:spPr>
        <p:txBody>
          <a:bodyPr>
            <a:normAutofit/>
          </a:bodyPr>
          <a:lstStyle/>
          <a:p>
            <a:pPr algn="l"/>
            <a:r>
              <a:rPr lang="kk-KZ" sz="2400" dirty="0" smtClean="0"/>
              <a:t>         </a:t>
            </a:r>
            <a:r>
              <a:rPr lang="kk-KZ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жұмысты ұйымдастырудың    </a:t>
            </a:r>
            <a:br>
              <a:rPr lang="kk-KZ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артықшылықтары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Игеретін материалдардың көлемі мен оларды түсіну қажеттілігі 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артады.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Жаппай  оқытуға қарағанда,ұғымдарды,түсініктерді,дағдыларды қалыптастыруға аз уақыт жұмсалады.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Жұмыс атмосферасын қалыптастыру.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.Оқушылардың танымдық белсенділігі мен шығармашылықпен 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жұмыс істеуі артады.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Оқушылардың өзара қарым-қатынасы жақсарады.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Өзіне сын көзбен қараушылық артады,құрбыларымен жұмыс  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істеп үйренген оқушы өзінің қабілетін дұрыс бағалай және 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жақсы бақылай алады.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Өмірге қажетті дағдыларды үйренеді.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2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жұмысты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ұымдастырудың кемшілігі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мүшелерінің көп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болуы;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Енжар адамдардың көптің көлеңесінде қалып қоюы;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 топтың шуылының екінші топқа әсері;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уақыт ішінде тапсырманы орындап үлгермеуі;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 жұмыс аяқсыз қалады;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 топ жұмысты қорғап жатса, басқа топ мүшелері өз жұмыстарын аяқтап жатумен шұғылданады;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деңгейі бірдей оқушылар тобы бір топта жұмыс жасауы.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C:\Users\Привет\Desktop\Новая папка\Кембридж\Өткізген сабақтарым\сабақ фотолар\фото 1сабақ\SAM_46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01432" y="1916832"/>
            <a:ext cx="2851249" cy="3528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81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lusana.ru/files/17087/653/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064895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55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2855" y="4000504"/>
            <a:ext cx="218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1" y="2058766"/>
            <a:ext cx="517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 орындығы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9872" y="2051997"/>
            <a:ext cx="3979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Топ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тық жұмыс қалай </a:t>
            </a:r>
          </a:p>
          <a:p>
            <a:pPr lvl="0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көмектесті немесі кедергі</a:t>
            </a:r>
          </a:p>
          <a:p>
            <a:pPr lvl="0"/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елтірді (екеуі де болуы</a:t>
            </a:r>
          </a:p>
          <a:p>
            <a:pPr lvl="0"/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қтимал)?</a:t>
            </a:r>
          </a:p>
          <a:p>
            <a:pPr lvl="0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урет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6337" y="245791"/>
            <a:ext cx="2324065" cy="1743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22856" y="2024639"/>
            <a:ext cx="2869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Оқушының әрқайсысы қандай прогреске қол жеткізді?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4920" y="4869160"/>
            <a:ext cx="2446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 оқушының нәтижесін жақсарту үшін келесі жолы топтық жұмыстың қандай аспектілері түзетілуі керек?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 descr="C:\Users\Привет\Desktop\Новая папка\Кембридж\Өткізген сабақтарым\сабақ фотолар\фото 1сабақ\SAM_456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92615" y="4518723"/>
            <a:ext cx="2486728" cy="1865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5" name="Прямоугольник 24"/>
          <p:cNvSpPr/>
          <p:nvPr/>
        </p:nvSpPr>
        <p:spPr>
          <a:xfrm flipH="1">
            <a:off x="3203457" y="6479554"/>
            <a:ext cx="2642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Топта талқылау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5217" y="5451641"/>
            <a:ext cx="2908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 </a:t>
            </a:r>
            <a:r>
              <a:rPr lang="kk-K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 біз не істеуге </a:t>
            </a:r>
            <a:r>
              <a:rPr lang="kk-KZ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тырысуымыз </a:t>
            </a:r>
            <a:r>
              <a:rPr lang="kk-K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керек?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Сурет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920" y="3137308"/>
            <a:ext cx="2446852" cy="1731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60" y="0"/>
            <a:ext cx="2786621" cy="20246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17" y="2780928"/>
            <a:ext cx="2755184" cy="2501278"/>
          </a:xfrm>
          <a:prstGeom prst="rect">
            <a:avLst/>
          </a:prstGeom>
        </p:spPr>
      </p:pic>
      <p:pic>
        <p:nvPicPr>
          <p:cNvPr id="34" name="Picture 3" descr="C:\Users\Привет\Desktop\fff\SAM_49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5" y="262940"/>
            <a:ext cx="2488216" cy="1498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05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286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Топтық жұмысты ұйымдастырудың                        артықшылықтары 1. Игеретін материалдардың көлемі мен оларды түсіну қажеттілігі      артады. 2. Жаппай  оқытуға қарағанда,ұғымдарды,түсініктерді,дағдыларды қалыптастыруға аз уақыт жұмсалады. 3. Жұмыс атмосферасын қалыптастыру. 4 .Оқушылардың танымдық белсенділігі мен шығармашылықпен      жұмыс істеуі артады. 5. Оқушылардың өзара қарым-қатынасы жақсарады. 6. Өзіне сын көзбен қараушылық артады,құрбыларымен жұмыс        істеп үйренген оқушы өзінің қабілетін дұрыс бағалай және      жақсы бақылай алады. 7. Өмірге қажетті дағдыларды үйренеді. </vt:lpstr>
      <vt:lpstr>Топтық жұмысты ұымдастырудың кемшілігі</vt:lpstr>
      <vt:lpstr>Презентация PowerPoint</vt:lpstr>
      <vt:lpstr>Презентация PowerPoint</vt:lpstr>
      <vt:lpstr>Оқушының әрқайсысы қандай прогреске қол жеткізді?</vt:lpstr>
      <vt:lpstr>Топтық жұмыс қалай көмектесті немесе кедергі келтірді (екеуі де болуы ықтимал)?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</dc:creator>
  <cp:lastModifiedBy>25016</cp:lastModifiedBy>
  <cp:revision>48</cp:revision>
  <dcterms:created xsi:type="dcterms:W3CDTF">2013-06-06T15:32:55Z</dcterms:created>
  <dcterms:modified xsi:type="dcterms:W3CDTF">2017-11-01T21:51:09Z</dcterms:modified>
</cp:coreProperties>
</file>